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1"/>
  </p:sldMasterIdLst>
  <p:notesMasterIdLst>
    <p:notesMasterId r:id="rId81"/>
  </p:notesMasterIdLst>
  <p:handoutMasterIdLst>
    <p:handoutMasterId r:id="rId82"/>
  </p:handoutMasterIdLst>
  <p:sldIdLst>
    <p:sldId id="549" r:id="rId2"/>
    <p:sldId id="489" r:id="rId3"/>
    <p:sldId id="453" r:id="rId4"/>
    <p:sldId id="461" r:id="rId5"/>
    <p:sldId id="569" r:id="rId6"/>
    <p:sldId id="455" r:id="rId7"/>
    <p:sldId id="566" r:id="rId8"/>
    <p:sldId id="571" r:id="rId9"/>
    <p:sldId id="593" r:id="rId10"/>
    <p:sldId id="567" r:id="rId11"/>
    <p:sldId id="594" r:id="rId12"/>
    <p:sldId id="471" r:id="rId13"/>
    <p:sldId id="550" r:id="rId14"/>
    <p:sldId id="573" r:id="rId15"/>
    <p:sldId id="472" r:id="rId16"/>
    <p:sldId id="496" r:id="rId17"/>
    <p:sldId id="497" r:id="rId18"/>
    <p:sldId id="498" r:id="rId19"/>
    <p:sldId id="499" r:id="rId20"/>
    <p:sldId id="500" r:id="rId21"/>
    <p:sldId id="574" r:id="rId22"/>
    <p:sldId id="576" r:id="rId23"/>
    <p:sldId id="502" r:id="rId24"/>
    <p:sldId id="546" r:id="rId25"/>
    <p:sldId id="575" r:id="rId26"/>
    <p:sldId id="452" r:id="rId27"/>
    <p:sldId id="556" r:id="rId28"/>
    <p:sldId id="473" r:id="rId29"/>
    <p:sldId id="505" r:id="rId30"/>
    <p:sldId id="506" r:id="rId31"/>
    <p:sldId id="470" r:id="rId32"/>
    <p:sldId id="557" r:id="rId33"/>
    <p:sldId id="474" r:id="rId34"/>
    <p:sldId id="595" r:id="rId35"/>
    <p:sldId id="558" r:id="rId36"/>
    <p:sldId id="475" r:id="rId37"/>
    <p:sldId id="597" r:id="rId38"/>
    <p:sldId id="514" r:id="rId39"/>
    <p:sldId id="577" r:id="rId40"/>
    <p:sldId id="578" r:id="rId41"/>
    <p:sldId id="559" r:id="rId42"/>
    <p:sldId id="476" r:id="rId43"/>
    <p:sldId id="516" r:id="rId44"/>
    <p:sldId id="579" r:id="rId45"/>
    <p:sldId id="580" r:id="rId46"/>
    <p:sldId id="519" r:id="rId47"/>
    <p:sldId id="520" r:id="rId48"/>
    <p:sldId id="521" r:id="rId49"/>
    <p:sldId id="522" r:id="rId50"/>
    <p:sldId id="523" r:id="rId51"/>
    <p:sldId id="524" r:id="rId52"/>
    <p:sldId id="581" r:id="rId53"/>
    <p:sldId id="596" r:id="rId54"/>
    <p:sldId id="583" r:id="rId55"/>
    <p:sldId id="584" r:id="rId56"/>
    <p:sldId id="572" r:id="rId57"/>
    <p:sldId id="560" r:id="rId58"/>
    <p:sldId id="585" r:id="rId59"/>
    <p:sldId id="586" r:id="rId60"/>
    <p:sldId id="587" r:id="rId61"/>
    <p:sldId id="588" r:id="rId62"/>
    <p:sldId id="592" r:id="rId63"/>
    <p:sldId id="589" r:id="rId64"/>
    <p:sldId id="590" r:id="rId65"/>
    <p:sldId id="477" r:id="rId66"/>
    <p:sldId id="530" r:id="rId67"/>
    <p:sldId id="531" r:id="rId68"/>
    <p:sldId id="532" r:id="rId69"/>
    <p:sldId id="534" r:id="rId70"/>
    <p:sldId id="536" r:id="rId71"/>
    <p:sldId id="539" r:id="rId72"/>
    <p:sldId id="540" r:id="rId73"/>
    <p:sldId id="564" r:id="rId74"/>
    <p:sldId id="478" r:id="rId75"/>
    <p:sldId id="591" r:id="rId76"/>
    <p:sldId id="565" r:id="rId77"/>
    <p:sldId id="485" r:id="rId78"/>
    <p:sldId id="486" r:id="rId79"/>
    <p:sldId id="487" r:id="rId80"/>
  </p:sldIdLst>
  <p:sldSz cx="9144000" cy="6858000" type="screen4x3"/>
  <p:notesSz cx="7010400" cy="9296400"/>
  <p:defaultTextStyle>
    <a:defPPr>
      <a:defRPr lang="en-US"/>
    </a:defPPr>
    <a:lvl1pPr algn="l" rtl="0" eaLnBrk="0" fontAlgn="base" hangingPunct="0">
      <a:spcBef>
        <a:spcPct val="0"/>
      </a:spcBef>
      <a:spcAft>
        <a:spcPct val="0"/>
      </a:spcAft>
      <a:defRPr sz="2800" kern="1200">
        <a:solidFill>
          <a:schemeClr val="tx1"/>
        </a:solidFill>
        <a:latin typeface="Arial" charset="0"/>
        <a:ea typeface="+mn-ea"/>
        <a:cs typeface="+mn-cs"/>
      </a:defRPr>
    </a:lvl1pPr>
    <a:lvl2pPr marL="457200" algn="l" rtl="0" eaLnBrk="0" fontAlgn="base" hangingPunct="0">
      <a:spcBef>
        <a:spcPct val="0"/>
      </a:spcBef>
      <a:spcAft>
        <a:spcPct val="0"/>
      </a:spcAft>
      <a:defRPr sz="2800" kern="1200">
        <a:solidFill>
          <a:schemeClr val="tx1"/>
        </a:solidFill>
        <a:latin typeface="Arial" charset="0"/>
        <a:ea typeface="+mn-ea"/>
        <a:cs typeface="+mn-cs"/>
      </a:defRPr>
    </a:lvl2pPr>
    <a:lvl3pPr marL="914400" algn="l" rtl="0" eaLnBrk="0" fontAlgn="base" hangingPunct="0">
      <a:spcBef>
        <a:spcPct val="0"/>
      </a:spcBef>
      <a:spcAft>
        <a:spcPct val="0"/>
      </a:spcAft>
      <a:defRPr sz="2800" kern="1200">
        <a:solidFill>
          <a:schemeClr val="tx1"/>
        </a:solidFill>
        <a:latin typeface="Arial" charset="0"/>
        <a:ea typeface="+mn-ea"/>
        <a:cs typeface="+mn-cs"/>
      </a:defRPr>
    </a:lvl3pPr>
    <a:lvl4pPr marL="1371600" algn="l" rtl="0" eaLnBrk="0" fontAlgn="base" hangingPunct="0">
      <a:spcBef>
        <a:spcPct val="0"/>
      </a:spcBef>
      <a:spcAft>
        <a:spcPct val="0"/>
      </a:spcAft>
      <a:defRPr sz="2800" kern="1200">
        <a:solidFill>
          <a:schemeClr val="tx1"/>
        </a:solidFill>
        <a:latin typeface="Arial" charset="0"/>
        <a:ea typeface="+mn-ea"/>
        <a:cs typeface="+mn-cs"/>
      </a:defRPr>
    </a:lvl4pPr>
    <a:lvl5pPr marL="1828800" algn="l" rtl="0" eaLnBrk="0" fontAlgn="base" hangingPunct="0">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3300"/>
    <a:srgbClr val="663300"/>
    <a:srgbClr val="0C0C08"/>
    <a:srgbClr val="003399"/>
    <a:srgbClr val="FFFF66"/>
    <a:srgbClr val="FFFFCC"/>
    <a:srgbClr val="FFFFFF"/>
    <a:srgbClr val="F5438B"/>
    <a:srgbClr val="0000FF"/>
    <a:srgbClr val="00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37" autoAdjust="0"/>
    <p:restoredTop sz="72581" autoAdjust="0"/>
  </p:normalViewPr>
  <p:slideViewPr>
    <p:cSldViewPr snapToGrid="0">
      <p:cViewPr varScale="1">
        <p:scale>
          <a:sx n="73" d="100"/>
          <a:sy n="73" d="100"/>
        </p:scale>
        <p:origin x="-1560" y="-102"/>
      </p:cViewPr>
      <p:guideLst>
        <p:guide orient="horz" pos="2306"/>
        <p:guide pos="2916"/>
      </p:guideLst>
    </p:cSldViewPr>
  </p:slideViewPr>
  <p:outlineViewPr>
    <p:cViewPr>
      <p:scale>
        <a:sx n="33" d="100"/>
        <a:sy n="33" d="100"/>
      </p:scale>
      <p:origin x="0" y="23862"/>
    </p:cViewPr>
  </p:outlineViewPr>
  <p:notesTextViewPr>
    <p:cViewPr>
      <p:scale>
        <a:sx n="100" d="100"/>
        <a:sy n="100" d="100"/>
      </p:scale>
      <p:origin x="0" y="0"/>
    </p:cViewPr>
  </p:notesTextViewPr>
  <p:sorterViewPr>
    <p:cViewPr>
      <p:scale>
        <a:sx n="66" d="100"/>
        <a:sy n="66" d="100"/>
      </p:scale>
      <p:origin x="0" y="10602"/>
    </p:cViewPr>
  </p:sorterViewPr>
  <p:notesViewPr>
    <p:cSldViewPr snapToGrid="0">
      <p:cViewPr varScale="1">
        <p:scale>
          <a:sx n="40" d="100"/>
          <a:sy n="40" d="100"/>
        </p:scale>
        <p:origin x="-1488" y="-90"/>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579"/>
          </a:xfrm>
          <a:prstGeom prst="rect">
            <a:avLst/>
          </a:prstGeom>
          <a:noFill/>
          <a:ln w="9525">
            <a:noFill/>
            <a:miter lim="800000"/>
            <a:headEnd/>
            <a:tailEnd/>
          </a:ln>
          <a:effectLst/>
        </p:spPr>
        <p:txBody>
          <a:bodyPr vert="horz" wrap="square" lIns="19368" tIns="0" rIns="19368" bIns="0" numCol="1" anchor="t" anchorCtr="0" compatLnSpc="1">
            <a:prstTxWarp prst="textNoShape">
              <a:avLst/>
            </a:prstTxWarp>
          </a:bodyPr>
          <a:lstStyle>
            <a:lvl1pPr>
              <a:defRPr sz="1000" i="1">
                <a:latin typeface="Times New Roman" pitchFamily="18" charset="0"/>
              </a:defRPr>
            </a:lvl1pPr>
          </a:lstStyle>
          <a:p>
            <a:pPr>
              <a:defRPr/>
            </a:pPr>
            <a:endParaRPr lang="en-US" dirty="0"/>
          </a:p>
        </p:txBody>
      </p:sp>
      <p:sp>
        <p:nvSpPr>
          <p:cNvPr id="3075" name="Rectangle 3"/>
          <p:cNvSpPr>
            <a:spLocks noGrp="1" noChangeArrowheads="1"/>
          </p:cNvSpPr>
          <p:nvPr>
            <p:ph type="dt" sz="quarter" idx="1"/>
          </p:nvPr>
        </p:nvSpPr>
        <p:spPr bwMode="auto">
          <a:xfrm>
            <a:off x="3972560" y="0"/>
            <a:ext cx="3037840" cy="464579"/>
          </a:xfrm>
          <a:prstGeom prst="rect">
            <a:avLst/>
          </a:prstGeom>
          <a:noFill/>
          <a:ln w="9525">
            <a:noFill/>
            <a:miter lim="800000"/>
            <a:headEnd/>
            <a:tailEnd/>
          </a:ln>
          <a:effectLst/>
        </p:spPr>
        <p:txBody>
          <a:bodyPr vert="horz" wrap="square" lIns="19368" tIns="0" rIns="19368" bIns="0" numCol="1" anchor="t" anchorCtr="0" compatLnSpc="1">
            <a:prstTxWarp prst="textNoShape">
              <a:avLst/>
            </a:prstTxWarp>
          </a:bodyPr>
          <a:lstStyle>
            <a:lvl1pPr algn="r">
              <a:defRPr sz="1000" i="1">
                <a:latin typeface="Times New Roman" pitchFamily="18" charset="0"/>
              </a:defRPr>
            </a:lvl1pPr>
          </a:lstStyle>
          <a:p>
            <a:pPr>
              <a:defRPr/>
            </a:pPr>
            <a:endParaRPr lang="en-US" dirty="0"/>
          </a:p>
        </p:txBody>
      </p:sp>
      <p:sp>
        <p:nvSpPr>
          <p:cNvPr id="3076" name="Rectangle 4"/>
          <p:cNvSpPr>
            <a:spLocks noGrp="1" noChangeArrowheads="1"/>
          </p:cNvSpPr>
          <p:nvPr>
            <p:ph type="ftr" sz="quarter" idx="2"/>
          </p:nvPr>
        </p:nvSpPr>
        <p:spPr bwMode="auto">
          <a:xfrm>
            <a:off x="0" y="8831821"/>
            <a:ext cx="3037840" cy="464579"/>
          </a:xfrm>
          <a:prstGeom prst="rect">
            <a:avLst/>
          </a:prstGeom>
          <a:noFill/>
          <a:ln w="9525">
            <a:noFill/>
            <a:miter lim="800000"/>
            <a:headEnd/>
            <a:tailEnd/>
          </a:ln>
          <a:effectLst/>
        </p:spPr>
        <p:txBody>
          <a:bodyPr vert="horz" wrap="square" lIns="19368" tIns="0" rIns="19368" bIns="0" numCol="1" anchor="b" anchorCtr="0" compatLnSpc="1">
            <a:prstTxWarp prst="textNoShape">
              <a:avLst/>
            </a:prstTxWarp>
          </a:bodyPr>
          <a:lstStyle>
            <a:lvl1pPr>
              <a:defRPr sz="1000" i="1">
                <a:latin typeface="Times New Roman" pitchFamily="18" charset="0"/>
              </a:defRPr>
            </a:lvl1pPr>
          </a:lstStyle>
          <a:p>
            <a:pPr>
              <a:defRPr/>
            </a:pPr>
            <a:endParaRPr lang="en-US" dirty="0"/>
          </a:p>
        </p:txBody>
      </p:sp>
      <p:sp>
        <p:nvSpPr>
          <p:cNvPr id="3077" name="Rectangle 5"/>
          <p:cNvSpPr>
            <a:spLocks noGrp="1" noChangeArrowheads="1"/>
          </p:cNvSpPr>
          <p:nvPr>
            <p:ph type="sldNum" sz="quarter" idx="3"/>
          </p:nvPr>
        </p:nvSpPr>
        <p:spPr bwMode="auto">
          <a:xfrm>
            <a:off x="3972560" y="8831821"/>
            <a:ext cx="3037840" cy="464579"/>
          </a:xfrm>
          <a:prstGeom prst="rect">
            <a:avLst/>
          </a:prstGeom>
          <a:noFill/>
          <a:ln w="9525">
            <a:noFill/>
            <a:miter lim="800000"/>
            <a:headEnd/>
            <a:tailEnd/>
          </a:ln>
          <a:effectLst/>
        </p:spPr>
        <p:txBody>
          <a:bodyPr vert="horz" wrap="square" lIns="19368" tIns="0" rIns="19368" bIns="0" numCol="1" anchor="b" anchorCtr="0" compatLnSpc="1">
            <a:prstTxWarp prst="textNoShape">
              <a:avLst/>
            </a:prstTxWarp>
          </a:bodyPr>
          <a:lstStyle>
            <a:lvl1pPr algn="r">
              <a:defRPr sz="1000" i="1">
                <a:latin typeface="Times New Roman" pitchFamily="18" charset="0"/>
              </a:defRPr>
            </a:lvl1pPr>
          </a:lstStyle>
          <a:p>
            <a:pPr>
              <a:defRPr/>
            </a:pPr>
            <a:fld id="{50AAE9C1-ADDB-4674-9CDD-1E02627284F2}" type="slidenum">
              <a:rPr lang="en-US"/>
              <a:pPr>
                <a:defRPr/>
              </a:pPr>
              <a:t>‹#›</a:t>
            </a:fld>
            <a:endParaRPr lang="en-US" dirty="0"/>
          </a:p>
        </p:txBody>
      </p:sp>
    </p:spTree>
    <p:extLst>
      <p:ext uri="{BB962C8B-B14F-4D97-AF65-F5344CB8AC3E}">
        <p14:creationId xmlns:p14="http://schemas.microsoft.com/office/powerpoint/2010/main" xmlns="" val="1319821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7840" cy="464579"/>
          </a:xfrm>
          <a:prstGeom prst="rect">
            <a:avLst/>
          </a:prstGeom>
          <a:noFill/>
          <a:ln w="9525">
            <a:noFill/>
            <a:miter lim="800000"/>
            <a:headEnd/>
            <a:tailEnd/>
          </a:ln>
          <a:effectLst/>
        </p:spPr>
        <p:txBody>
          <a:bodyPr vert="horz" wrap="square" lIns="19368" tIns="0" rIns="19368" bIns="0" numCol="1" anchor="t" anchorCtr="0" compatLnSpc="1">
            <a:prstTxWarp prst="textNoShape">
              <a:avLst/>
            </a:prstTxWarp>
          </a:bodyPr>
          <a:lstStyle>
            <a:lvl1pPr>
              <a:defRPr sz="1000" i="1">
                <a:latin typeface="Times New Roman" pitchFamily="18" charset="0"/>
              </a:defRPr>
            </a:lvl1pPr>
          </a:lstStyle>
          <a:p>
            <a:pPr>
              <a:defRPr/>
            </a:pPr>
            <a:endParaRPr lang="en-US" dirty="0"/>
          </a:p>
        </p:txBody>
      </p:sp>
      <p:sp>
        <p:nvSpPr>
          <p:cNvPr id="2051" name="Rectangle 3"/>
          <p:cNvSpPr>
            <a:spLocks noGrp="1" noChangeArrowheads="1"/>
          </p:cNvSpPr>
          <p:nvPr>
            <p:ph type="dt" idx="1"/>
          </p:nvPr>
        </p:nvSpPr>
        <p:spPr bwMode="auto">
          <a:xfrm>
            <a:off x="3972560" y="0"/>
            <a:ext cx="3037840" cy="464579"/>
          </a:xfrm>
          <a:prstGeom prst="rect">
            <a:avLst/>
          </a:prstGeom>
          <a:noFill/>
          <a:ln w="9525">
            <a:noFill/>
            <a:miter lim="800000"/>
            <a:headEnd/>
            <a:tailEnd/>
          </a:ln>
          <a:effectLst/>
        </p:spPr>
        <p:txBody>
          <a:bodyPr vert="horz" wrap="square" lIns="19368" tIns="0" rIns="19368" bIns="0" numCol="1" anchor="t" anchorCtr="0" compatLnSpc="1">
            <a:prstTxWarp prst="textNoShape">
              <a:avLst/>
            </a:prstTxWarp>
          </a:bodyPr>
          <a:lstStyle>
            <a:lvl1pPr algn="r">
              <a:defRPr sz="1000" i="1">
                <a:latin typeface="Times New Roman" pitchFamily="18" charset="0"/>
              </a:defRPr>
            </a:lvl1pPr>
          </a:lstStyle>
          <a:p>
            <a:pPr>
              <a:defRPr/>
            </a:pPr>
            <a:endParaRPr lang="en-US" dirty="0"/>
          </a:p>
        </p:txBody>
      </p:sp>
      <p:sp>
        <p:nvSpPr>
          <p:cNvPr id="2052" name="Rectangle 4"/>
          <p:cNvSpPr>
            <a:spLocks noGrp="1" noChangeArrowheads="1"/>
          </p:cNvSpPr>
          <p:nvPr>
            <p:ph type="ftr" sz="quarter" idx="4"/>
          </p:nvPr>
        </p:nvSpPr>
        <p:spPr bwMode="auto">
          <a:xfrm>
            <a:off x="0" y="8831821"/>
            <a:ext cx="3037840" cy="464579"/>
          </a:xfrm>
          <a:prstGeom prst="rect">
            <a:avLst/>
          </a:prstGeom>
          <a:noFill/>
          <a:ln w="9525">
            <a:noFill/>
            <a:miter lim="800000"/>
            <a:headEnd/>
            <a:tailEnd/>
          </a:ln>
          <a:effectLst/>
        </p:spPr>
        <p:txBody>
          <a:bodyPr vert="horz" wrap="square" lIns="19368" tIns="0" rIns="19368" bIns="0" numCol="1" anchor="b" anchorCtr="0" compatLnSpc="1">
            <a:prstTxWarp prst="textNoShape">
              <a:avLst/>
            </a:prstTxWarp>
          </a:bodyPr>
          <a:lstStyle>
            <a:lvl1pPr>
              <a:defRPr sz="1000" i="1">
                <a:latin typeface="Times New Roman" pitchFamily="18" charset="0"/>
              </a:defRPr>
            </a:lvl1pPr>
          </a:lstStyle>
          <a:p>
            <a:pPr>
              <a:defRPr/>
            </a:pPr>
            <a:endParaRPr lang="en-US" dirty="0"/>
          </a:p>
        </p:txBody>
      </p:sp>
      <p:sp>
        <p:nvSpPr>
          <p:cNvPr id="2053" name="Rectangle 5"/>
          <p:cNvSpPr>
            <a:spLocks noGrp="1" noChangeArrowheads="1"/>
          </p:cNvSpPr>
          <p:nvPr>
            <p:ph type="sldNum" sz="quarter" idx="5"/>
          </p:nvPr>
        </p:nvSpPr>
        <p:spPr bwMode="auto">
          <a:xfrm>
            <a:off x="3972560" y="8831821"/>
            <a:ext cx="3037840" cy="464579"/>
          </a:xfrm>
          <a:prstGeom prst="rect">
            <a:avLst/>
          </a:prstGeom>
          <a:noFill/>
          <a:ln w="9525">
            <a:noFill/>
            <a:miter lim="800000"/>
            <a:headEnd/>
            <a:tailEnd/>
          </a:ln>
          <a:effectLst/>
        </p:spPr>
        <p:txBody>
          <a:bodyPr vert="horz" wrap="square" lIns="19368" tIns="0" rIns="19368" bIns="0" numCol="1" anchor="b" anchorCtr="0" compatLnSpc="1">
            <a:prstTxWarp prst="textNoShape">
              <a:avLst/>
            </a:prstTxWarp>
          </a:bodyPr>
          <a:lstStyle>
            <a:lvl1pPr algn="r">
              <a:defRPr sz="1000" i="1">
                <a:latin typeface="Times New Roman" pitchFamily="18" charset="0"/>
              </a:defRPr>
            </a:lvl1pPr>
          </a:lstStyle>
          <a:p>
            <a:pPr>
              <a:defRPr/>
            </a:pPr>
            <a:fld id="{B4BA0F9F-EC85-445C-A13F-2F83764F70C9}" type="slidenum">
              <a:rPr lang="en-US"/>
              <a:pPr>
                <a:defRPr/>
              </a:pPr>
              <a:t>‹#›</a:t>
            </a:fld>
            <a:endParaRPr lang="en-US" dirty="0"/>
          </a:p>
        </p:txBody>
      </p:sp>
      <p:sp>
        <p:nvSpPr>
          <p:cNvPr id="2054" name="Rectangle 6"/>
          <p:cNvSpPr>
            <a:spLocks noGrp="1" noChangeArrowheads="1"/>
          </p:cNvSpPr>
          <p:nvPr>
            <p:ph type="body" sz="quarter" idx="3"/>
          </p:nvPr>
        </p:nvSpPr>
        <p:spPr bwMode="auto">
          <a:xfrm>
            <a:off x="934720" y="4415911"/>
            <a:ext cx="5140960" cy="4184424"/>
          </a:xfrm>
          <a:prstGeom prst="rect">
            <a:avLst/>
          </a:prstGeom>
          <a:noFill/>
          <a:ln w="9525">
            <a:noFill/>
            <a:miter lim="800000"/>
            <a:headEnd/>
            <a:tailEnd/>
          </a:ln>
          <a:effectLst/>
        </p:spPr>
        <p:txBody>
          <a:bodyPr vert="horz" wrap="square" lIns="93613" tIns="46807" rIns="93613" bIns="4680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3" name="Rectangle 7"/>
          <p:cNvSpPr>
            <a:spLocks noGrp="1" noRot="1" noChangeAspect="1" noChangeArrowheads="1" noTextEdit="1"/>
          </p:cNvSpPr>
          <p:nvPr>
            <p:ph type="sldImg" idx="2"/>
          </p:nvPr>
        </p:nvSpPr>
        <p:spPr bwMode="auto">
          <a:xfrm>
            <a:off x="1190625" y="703263"/>
            <a:ext cx="4630738"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xmlns="" val="2778718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BA0F9F-EC85-445C-A13F-2F83764F70C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15</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16</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latin typeface="Arial" charset="0"/>
              </a:rPr>
              <a:t>The cornea is a transparent, colorless protective tissue, consisting of collagen fibers, located over the front of the eye.  The strength of the cornea as a protective covering lies in the fact that it is kept well hydrated by an endothelial pump action. Since the cornea contains no blood vessels, it receives its primary oxygen supply through a tear film action.  </a:t>
            </a:r>
          </a:p>
          <a:p>
            <a:endParaRPr lang="en-US" dirty="0" smtClean="0">
              <a:latin typeface="Arial" charset="0"/>
            </a:endParaRPr>
          </a:p>
          <a:p>
            <a:r>
              <a:rPr lang="en-US" dirty="0" smtClean="0">
                <a:latin typeface="Arial" charset="0"/>
              </a:rPr>
              <a:t>As light travels, it initially enters the eyes through the cornea and then continues toward the iris.  </a:t>
            </a:r>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17</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latin typeface="Arial" charset="0"/>
              </a:rPr>
              <a:t>The iris is the round, pigmented (colored) membrane that surrounds the pupil.  For example, if an individual has green, brown, or hazel eyes, this colored portion is the iris.  </a:t>
            </a:r>
          </a:p>
          <a:p>
            <a:r>
              <a:rPr lang="en-US" dirty="0" smtClean="0">
                <a:latin typeface="Arial" charset="0"/>
              </a:rPr>
              <a:t>The iris contains ciliary muscle, which is controlled by the parasympathetic nervous system to automatically adjust the size of the pupil and regulate the amount of light entering the eye. Bright light can reduce the pupil diameter to as little as 1.5mm.  At the other end of the spectrum, when it is dark, the iris can open the pupil up to 8mm wide, almost six times it’s minimum size.  This leads us to the next component -- the pupil.</a:t>
            </a:r>
          </a:p>
          <a:p>
            <a:endParaRPr lang="en-US" dirty="0" smtClean="0">
              <a:latin typeface="Arial" charset="0"/>
            </a:endParaRPr>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18</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19</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latin typeface="Arial" charset="0"/>
              </a:rPr>
              <a:t>The lens is a transparent, bi-convex membrane held in place by zonular fibers in the lens capsule and is positioned directly behind the pupil.  The lens capsule flexes the lens so the light entering the eye is properly focused on the retinal wall. </a:t>
            </a:r>
          </a:p>
          <a:p>
            <a:endParaRPr lang="en-US" dirty="0" smtClean="0">
              <a:latin typeface="Arial" charset="0"/>
            </a:endParaRPr>
          </a:p>
          <a:p>
            <a:r>
              <a:rPr lang="en-US" dirty="0" smtClean="0">
                <a:latin typeface="Arial" charset="0"/>
              </a:rPr>
              <a:t>When individuals are in their twenties, the lens is fairly elastic and flexible with a 15-diopter range of refractive power.  But as individuals reach their late forties, the lens begins to harden and the diopter range can be reduced to as low as 4- diopters.  This condition is commonly referred to as Presbyopia.  </a:t>
            </a:r>
          </a:p>
          <a:p>
            <a:endParaRPr lang="en-US" dirty="0" smtClean="0">
              <a:latin typeface="Arial" charset="0"/>
            </a:endParaRPr>
          </a:p>
          <a:p>
            <a:r>
              <a:rPr lang="en-US" dirty="0" smtClean="0">
                <a:latin typeface="Arial" charset="0"/>
              </a:rPr>
              <a:t>Virtually all of the components of the eye are designed to package the light for delivery to the retinal wall.  </a:t>
            </a:r>
          </a:p>
          <a:p>
            <a:endParaRPr lang="en-US" dirty="0" smtClean="0">
              <a:latin typeface="Arial" charset="0"/>
            </a:endParaRPr>
          </a:p>
          <a:p>
            <a:endParaRPr lang="en-US" dirty="0" smtClean="0">
              <a:latin typeface="Arial" charset="0"/>
            </a:endParaRPr>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20</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latin typeface="Arial" charset="0"/>
              </a:rPr>
              <a:t>The retina is a thin, ten layered membrane, also known as Jacob’s membrane, which covers most of the posterior portion of the eye.  The retina contains the photoreceptor cells known as rods and cones.  The retina also contains a coloring tint called rhodopsin, or visual purple, which allows the rod cells to function under low light conditions.  </a:t>
            </a:r>
          </a:p>
          <a:p>
            <a:endParaRPr lang="en-US" dirty="0" smtClean="0">
              <a:latin typeface="Arial" charset="0"/>
            </a:endParaRPr>
          </a:p>
          <a:p>
            <a:r>
              <a:rPr lang="en-US" dirty="0" smtClean="0">
                <a:latin typeface="Arial" charset="0"/>
              </a:rPr>
              <a:t>Let's focus on where the cones and rods are located.</a:t>
            </a:r>
          </a:p>
          <a:p>
            <a:endParaRPr lang="en-US" dirty="0" smtClean="0">
              <a:latin typeface="Arial" charset="0"/>
            </a:endParaRP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21</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ChangeArrowheads="1"/>
          </p:cNvSpPr>
          <p:nvPr>
            <p:ph type="sldNum" sz="quarter" idx="5"/>
          </p:nvPr>
        </p:nvSpPr>
        <p:spPr>
          <a:noFill/>
        </p:spPr>
        <p:txBody>
          <a:bodyPr/>
          <a:lstStyle/>
          <a:p>
            <a:fld id="{B9100D01-691F-49F6-8BFA-CF23ED8B223E}" type="slidenum">
              <a:rPr lang="en-US" smtClean="0"/>
              <a:pPr/>
              <a:t>22</a:t>
            </a:fld>
            <a:endParaRPr lang="en-US" dirty="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23</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latin typeface="Arial" charset="0"/>
              </a:rPr>
              <a:t>Within the retina, the cone cells are mostly located within the region known as the fovea centralis.  This region contains only cone cells which provide day color vision.  The Macula, which is located at the very center of the fovea, has the highest concentration of cones, containing approximately 47,000 cones per square millimeter. </a:t>
            </a:r>
          </a:p>
          <a:p>
            <a:endParaRPr lang="en-US" dirty="0" smtClean="0">
              <a:latin typeface="Arial" charset="0"/>
            </a:endParaRPr>
          </a:p>
          <a:p>
            <a:r>
              <a:rPr lang="en-US" dirty="0" smtClean="0">
                <a:latin typeface="Arial" charset="0"/>
              </a:rPr>
              <a:t>Interestingly the fovea is located about 15</a:t>
            </a:r>
            <a:r>
              <a:rPr lang="en-US" dirty="0" smtClean="0">
                <a:latin typeface="Arial" charset="0"/>
                <a:sym typeface="Symbol" pitchFamily="18" charset="2"/>
              </a:rPr>
              <a:t></a:t>
            </a:r>
            <a:r>
              <a:rPr lang="en-US" dirty="0" smtClean="0">
                <a:latin typeface="Arial" charset="0"/>
              </a:rPr>
              <a:t> off center from the optic disc.  The basic reason for being off center is because of the optic disk, which is the point where the optic nerve attaches to the retina, causing it to be essentially in the way of vision.  Since there are no rod or cone cells at this point, it is referred to as a blind spot.  </a:t>
            </a:r>
          </a:p>
          <a:p>
            <a:endParaRPr lang="en-US" dirty="0" smtClean="0">
              <a:latin typeface="Arial" charset="0"/>
            </a:endParaRPr>
          </a:p>
          <a:p>
            <a:r>
              <a:rPr lang="en-US" dirty="0" smtClean="0">
                <a:latin typeface="Arial" charset="0"/>
              </a:rPr>
              <a:t>Therefore, because the retina is off-center, the ability of the lens to bend (or refract) incoming light to the center of the fovea is absolutely critical for sharp 20/20 vision.  </a:t>
            </a:r>
          </a:p>
          <a:p>
            <a:endParaRPr lang="en-US" dirty="0" smtClean="0">
              <a:latin typeface="Arial" charset="0"/>
            </a:endParaRPr>
          </a:p>
          <a:p>
            <a:r>
              <a:rPr lang="en-US" dirty="0" smtClean="0">
                <a:latin typeface="Arial" charset="0"/>
              </a:rPr>
              <a:t>As previously discussed, and when the optometrist or flight surgeon talks about glasses or contacts, they often refer to the amount of diopters that the glasses will provide.  These are units of refraction to bend the light for placement on the fovea.</a:t>
            </a:r>
          </a:p>
          <a:p>
            <a:endParaRPr lang="en-US" dirty="0" smtClean="0">
              <a:latin typeface="Arial" charset="0"/>
            </a:endParaRPr>
          </a:p>
          <a:p>
            <a:r>
              <a:rPr lang="en-US" dirty="0" smtClean="0">
                <a:latin typeface="Arial" charset="0"/>
              </a:rPr>
              <a:t>As we move away from the center of the fovea or macula, the concentration of cone cell decreases. Therefore the fovea centralis is where our direct or central vision resides. This small area is where 85% of all information is processed to accomplish a mission, whether flying by VFR or by instruments, or by even using a computer to read this material. </a:t>
            </a:r>
          </a:p>
          <a:p>
            <a:endParaRPr lang="en-US" dirty="0" smtClean="0">
              <a:latin typeface="Arial" charset="0"/>
            </a:endParaRPr>
          </a:p>
          <a:p>
            <a:r>
              <a:rPr lang="en-US" dirty="0" smtClean="0">
                <a:latin typeface="Arial" charset="0"/>
              </a:rPr>
              <a:t>   </a:t>
            </a:r>
            <a:r>
              <a:rPr lang="en-US" dirty="0" smtClean="0">
                <a:solidFill>
                  <a:srgbClr val="FFFFFF"/>
                </a:solidFill>
                <a:latin typeface="Verdana" pitchFamily="34" charset="0"/>
              </a:rPr>
              <a:t>The "cones are responsible for colored vision and the recognition of details under normal illumination. The distribution of the two types of receptors on the retina is interesting. The rods are concentrated at the edge, whereas the cones are almost exclusively concentrated at one point, the Fovea centralis. This tiny area, which has a diameter of only 2 mm, is responsible for clear vision. If we want to observe an object precisely, we fix our eyes so that the object's image falls in the area of the Fovea. At the same time we see another part of the object, which is pictured in the peripheral area of the retina, unclearly</a:t>
            </a:r>
          </a:p>
          <a:p>
            <a:endParaRPr lang="en-US" dirty="0" smtClean="0">
              <a:latin typeface="Arial" charset="0"/>
            </a:endParaRP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24</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latin typeface="Arial" charset="0"/>
              </a:rPr>
              <a:t>As we mentioned earlier, located near the fovea is the optic disk. This is the point where the optic nerve takes the electrical input from the retinal images and transports those signals to the brain.  However, since there are no rod or cone cells at this location, a blind spot is created in our vision. </a:t>
            </a:r>
          </a:p>
          <a:p>
            <a:endParaRPr lang="en-US" dirty="0" smtClean="0">
              <a:latin typeface="Arial" charset="0"/>
            </a:endParaRPr>
          </a:p>
          <a:p>
            <a:endParaRPr lang="en-US" dirty="0" smtClean="0">
              <a:latin typeface="Arial" charset="0"/>
            </a:endParaRPr>
          </a:p>
          <a:p>
            <a:r>
              <a:rPr lang="en-US" dirty="0" smtClean="0">
                <a:latin typeface="Arial" charset="0"/>
              </a:rPr>
              <a:t>Fortunately our vision is not limited to the fovea centralis, for we would lack visual spatial orientation without peripheral vision.  Peripheral vision occurs in the region known as the parafoveal, which we will discuss in greater detail on the next slide.</a:t>
            </a:r>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BA0F9F-EC85-445C-A13F-2F83764F70C9}"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25</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BDB492E7-0BFF-4DE5-94E7-B130FBDFFFC0}" type="slidenum">
              <a:rPr lang="en-US" smtClean="0"/>
              <a:pPr/>
              <a:t>27</a:t>
            </a:fld>
            <a:endParaRPr lang="en-US" dirty="0" smtClean="0"/>
          </a:p>
        </p:txBody>
      </p:sp>
      <p:sp>
        <p:nvSpPr>
          <p:cNvPr id="10243" name="Rectangle 2"/>
          <p:cNvSpPr>
            <a:spLocks noChangeArrowheads="1"/>
          </p:cNvSpPr>
          <p:nvPr/>
        </p:nvSpPr>
        <p:spPr bwMode="auto">
          <a:xfrm>
            <a:off x="397256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4" name="Rectangle 3"/>
          <p:cNvSpPr>
            <a:spLocks noChangeArrowheads="1"/>
          </p:cNvSpPr>
          <p:nvPr/>
        </p:nvSpPr>
        <p:spPr bwMode="auto">
          <a:xfrm>
            <a:off x="3972560" y="8831580"/>
            <a:ext cx="3037840" cy="464820"/>
          </a:xfrm>
          <a:prstGeom prst="rect">
            <a:avLst/>
          </a:prstGeom>
          <a:noFill/>
          <a:ln w="9525">
            <a:noFill/>
            <a:miter lim="800000"/>
            <a:headEnd/>
            <a:tailEnd/>
          </a:ln>
        </p:spPr>
        <p:txBody>
          <a:bodyPr lIns="19368" tIns="0" rIns="19368" bIns="0" anchor="b"/>
          <a:lstStyle/>
          <a:p>
            <a:pPr algn="r"/>
            <a:r>
              <a:rPr lang="en-US" sz="1000" i="1" dirty="0"/>
              <a:t>95</a:t>
            </a:r>
          </a:p>
        </p:txBody>
      </p:sp>
      <p:sp>
        <p:nvSpPr>
          <p:cNvPr id="10245" name="Rectangle 4"/>
          <p:cNvSpPr>
            <a:spLocks noChangeArrowheads="1"/>
          </p:cNvSpPr>
          <p:nvPr/>
        </p:nvSpPr>
        <p:spPr bwMode="auto">
          <a:xfrm>
            <a:off x="0" y="8831580"/>
            <a:ext cx="3037840" cy="464820"/>
          </a:xfrm>
          <a:prstGeom prst="rect">
            <a:avLst/>
          </a:prstGeom>
          <a:noFill/>
          <a:ln w="9525">
            <a:noFill/>
            <a:miter lim="800000"/>
            <a:headEnd/>
            <a:tailEnd/>
          </a:ln>
        </p:spPr>
        <p:txBody>
          <a:bodyPr wrap="none" lIns="92967" tIns="46484" rIns="92967" bIns="46484" anchor="ctr"/>
          <a:lstStyle/>
          <a:p>
            <a:endParaRPr lang="en-US" dirty="0"/>
          </a:p>
        </p:txBody>
      </p:sp>
      <p:sp>
        <p:nvSpPr>
          <p:cNvPr id="10246" name="Rectangle 5"/>
          <p:cNvSpPr>
            <a:spLocks noChangeArrowheads="1"/>
          </p:cNvSpPr>
          <p:nvPr/>
        </p:nvSpPr>
        <p:spPr bwMode="auto">
          <a:xfrm>
            <a:off x="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7" name="Rectangle 6"/>
          <p:cNvSpPr>
            <a:spLocks noGrp="1" noRot="1" noChangeAspect="1" noChangeArrowheads="1" noTextEdit="1"/>
          </p:cNvSpPr>
          <p:nvPr>
            <p:ph type="sldImg"/>
          </p:nvPr>
        </p:nvSpPr>
        <p:spPr>
          <a:ln cap="flat"/>
        </p:spPr>
      </p:sp>
      <p:sp>
        <p:nvSpPr>
          <p:cNvPr id="10248" name="Rectangle 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p:spPr>
        <p:txBody>
          <a:bodyPr/>
          <a:lstStyle/>
          <a:p>
            <a:fld id="{3CA181ED-DB3C-4B7D-9DA4-E6A8857D7341}" type="slidenum">
              <a:rPr lang="en-US" smtClean="0"/>
              <a:pPr/>
              <a:t>28</a:t>
            </a:fld>
            <a:endParaRPr lang="en-US" dirty="0" smtClean="0"/>
          </a:p>
        </p:txBody>
      </p:sp>
      <p:sp>
        <p:nvSpPr>
          <p:cNvPr id="92163"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2164"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92165"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2166"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2167"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2168"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92169"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2170"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2171" name="Rectangle 10"/>
          <p:cNvSpPr>
            <a:spLocks noGrp="1" noRot="1" noChangeAspect="1" noChangeArrowheads="1" noTextEdit="1"/>
          </p:cNvSpPr>
          <p:nvPr>
            <p:ph type="sldImg"/>
          </p:nvPr>
        </p:nvSpPr>
        <p:spPr>
          <a:ln cap="flat"/>
        </p:spPr>
      </p:sp>
      <p:sp>
        <p:nvSpPr>
          <p:cNvPr id="92172"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29</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30</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BDB492E7-0BFF-4DE5-94E7-B130FBDFFFC0}" type="slidenum">
              <a:rPr lang="en-US" smtClean="0"/>
              <a:pPr/>
              <a:t>32</a:t>
            </a:fld>
            <a:endParaRPr lang="en-US" dirty="0" smtClean="0"/>
          </a:p>
        </p:txBody>
      </p:sp>
      <p:sp>
        <p:nvSpPr>
          <p:cNvPr id="10243" name="Rectangle 2"/>
          <p:cNvSpPr>
            <a:spLocks noChangeArrowheads="1"/>
          </p:cNvSpPr>
          <p:nvPr/>
        </p:nvSpPr>
        <p:spPr bwMode="auto">
          <a:xfrm>
            <a:off x="397256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4" name="Rectangle 3"/>
          <p:cNvSpPr>
            <a:spLocks noChangeArrowheads="1"/>
          </p:cNvSpPr>
          <p:nvPr/>
        </p:nvSpPr>
        <p:spPr bwMode="auto">
          <a:xfrm>
            <a:off x="3972560" y="8831580"/>
            <a:ext cx="3037840" cy="464820"/>
          </a:xfrm>
          <a:prstGeom prst="rect">
            <a:avLst/>
          </a:prstGeom>
          <a:noFill/>
          <a:ln w="9525">
            <a:noFill/>
            <a:miter lim="800000"/>
            <a:headEnd/>
            <a:tailEnd/>
          </a:ln>
        </p:spPr>
        <p:txBody>
          <a:bodyPr lIns="19368" tIns="0" rIns="19368" bIns="0" anchor="b"/>
          <a:lstStyle/>
          <a:p>
            <a:pPr algn="r"/>
            <a:r>
              <a:rPr lang="en-US" sz="1000" i="1" dirty="0"/>
              <a:t>95</a:t>
            </a:r>
          </a:p>
        </p:txBody>
      </p:sp>
      <p:sp>
        <p:nvSpPr>
          <p:cNvPr id="10245" name="Rectangle 4"/>
          <p:cNvSpPr>
            <a:spLocks noChangeArrowheads="1"/>
          </p:cNvSpPr>
          <p:nvPr/>
        </p:nvSpPr>
        <p:spPr bwMode="auto">
          <a:xfrm>
            <a:off x="0" y="8831580"/>
            <a:ext cx="3037840" cy="464820"/>
          </a:xfrm>
          <a:prstGeom prst="rect">
            <a:avLst/>
          </a:prstGeom>
          <a:noFill/>
          <a:ln w="9525">
            <a:noFill/>
            <a:miter lim="800000"/>
            <a:headEnd/>
            <a:tailEnd/>
          </a:ln>
        </p:spPr>
        <p:txBody>
          <a:bodyPr wrap="none" lIns="92967" tIns="46484" rIns="92967" bIns="46484" anchor="ctr"/>
          <a:lstStyle/>
          <a:p>
            <a:endParaRPr lang="en-US" dirty="0"/>
          </a:p>
        </p:txBody>
      </p:sp>
      <p:sp>
        <p:nvSpPr>
          <p:cNvPr id="10246" name="Rectangle 5"/>
          <p:cNvSpPr>
            <a:spLocks noChangeArrowheads="1"/>
          </p:cNvSpPr>
          <p:nvPr/>
        </p:nvSpPr>
        <p:spPr bwMode="auto">
          <a:xfrm>
            <a:off x="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7" name="Rectangle 6"/>
          <p:cNvSpPr>
            <a:spLocks noGrp="1" noRot="1" noChangeAspect="1" noChangeArrowheads="1" noTextEdit="1"/>
          </p:cNvSpPr>
          <p:nvPr>
            <p:ph type="sldImg"/>
          </p:nvPr>
        </p:nvSpPr>
        <p:spPr>
          <a:ln cap="flat"/>
        </p:spPr>
      </p:sp>
      <p:sp>
        <p:nvSpPr>
          <p:cNvPr id="10248" name="Rectangle 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5"/>
          </p:nvPr>
        </p:nvSpPr>
        <p:spPr>
          <a:noFill/>
        </p:spPr>
        <p:txBody>
          <a:bodyPr/>
          <a:lstStyle/>
          <a:p>
            <a:fld id="{29D67D3F-ED06-411F-8846-A5DD1F7A9C92}" type="slidenum">
              <a:rPr lang="en-US" smtClean="0"/>
              <a:pPr/>
              <a:t>33</a:t>
            </a:fld>
            <a:endParaRPr lang="en-US" dirty="0" smtClean="0"/>
          </a:p>
        </p:txBody>
      </p:sp>
      <p:sp>
        <p:nvSpPr>
          <p:cNvPr id="96259"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6260"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96261"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6262"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6263"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6264"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96265"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6266"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96267" name="Rectangle 10"/>
          <p:cNvSpPr>
            <a:spLocks noGrp="1" noRot="1" noChangeAspect="1" noChangeArrowheads="1" noTextEdit="1"/>
          </p:cNvSpPr>
          <p:nvPr>
            <p:ph type="sldImg"/>
          </p:nvPr>
        </p:nvSpPr>
        <p:spPr>
          <a:ln cap="flat"/>
        </p:spPr>
      </p:sp>
      <p:sp>
        <p:nvSpPr>
          <p:cNvPr id="96268"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BDB492E7-0BFF-4DE5-94E7-B130FBDFFFC0}" type="slidenum">
              <a:rPr lang="en-US" smtClean="0"/>
              <a:pPr/>
              <a:t>35</a:t>
            </a:fld>
            <a:endParaRPr lang="en-US" dirty="0" smtClean="0"/>
          </a:p>
        </p:txBody>
      </p:sp>
      <p:sp>
        <p:nvSpPr>
          <p:cNvPr id="10243" name="Rectangle 2"/>
          <p:cNvSpPr>
            <a:spLocks noChangeArrowheads="1"/>
          </p:cNvSpPr>
          <p:nvPr/>
        </p:nvSpPr>
        <p:spPr bwMode="auto">
          <a:xfrm>
            <a:off x="397256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4" name="Rectangle 3"/>
          <p:cNvSpPr>
            <a:spLocks noChangeArrowheads="1"/>
          </p:cNvSpPr>
          <p:nvPr/>
        </p:nvSpPr>
        <p:spPr bwMode="auto">
          <a:xfrm>
            <a:off x="3972560" y="8831580"/>
            <a:ext cx="3037840" cy="464820"/>
          </a:xfrm>
          <a:prstGeom prst="rect">
            <a:avLst/>
          </a:prstGeom>
          <a:noFill/>
          <a:ln w="9525">
            <a:noFill/>
            <a:miter lim="800000"/>
            <a:headEnd/>
            <a:tailEnd/>
          </a:ln>
        </p:spPr>
        <p:txBody>
          <a:bodyPr lIns="19368" tIns="0" rIns="19368" bIns="0" anchor="b"/>
          <a:lstStyle/>
          <a:p>
            <a:pPr algn="r"/>
            <a:r>
              <a:rPr lang="en-US" sz="1000" i="1" dirty="0"/>
              <a:t>95</a:t>
            </a:r>
          </a:p>
        </p:txBody>
      </p:sp>
      <p:sp>
        <p:nvSpPr>
          <p:cNvPr id="10245" name="Rectangle 4"/>
          <p:cNvSpPr>
            <a:spLocks noChangeArrowheads="1"/>
          </p:cNvSpPr>
          <p:nvPr/>
        </p:nvSpPr>
        <p:spPr bwMode="auto">
          <a:xfrm>
            <a:off x="0" y="8831580"/>
            <a:ext cx="3037840" cy="464820"/>
          </a:xfrm>
          <a:prstGeom prst="rect">
            <a:avLst/>
          </a:prstGeom>
          <a:noFill/>
          <a:ln w="9525">
            <a:noFill/>
            <a:miter lim="800000"/>
            <a:headEnd/>
            <a:tailEnd/>
          </a:ln>
        </p:spPr>
        <p:txBody>
          <a:bodyPr wrap="none" lIns="92967" tIns="46484" rIns="92967" bIns="46484" anchor="ctr"/>
          <a:lstStyle/>
          <a:p>
            <a:endParaRPr lang="en-US" dirty="0"/>
          </a:p>
        </p:txBody>
      </p:sp>
      <p:sp>
        <p:nvSpPr>
          <p:cNvPr id="10246" name="Rectangle 5"/>
          <p:cNvSpPr>
            <a:spLocks noChangeArrowheads="1"/>
          </p:cNvSpPr>
          <p:nvPr/>
        </p:nvSpPr>
        <p:spPr bwMode="auto">
          <a:xfrm>
            <a:off x="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7" name="Rectangle 6"/>
          <p:cNvSpPr>
            <a:spLocks noGrp="1" noRot="1" noChangeAspect="1" noChangeArrowheads="1" noTextEdit="1"/>
          </p:cNvSpPr>
          <p:nvPr>
            <p:ph type="sldImg"/>
          </p:nvPr>
        </p:nvSpPr>
        <p:spPr>
          <a:ln cap="flat"/>
        </p:spPr>
      </p:sp>
      <p:sp>
        <p:nvSpPr>
          <p:cNvPr id="10248" name="Rectangle 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Grp="1" noChangeArrowheads="1"/>
          </p:cNvSpPr>
          <p:nvPr>
            <p:ph type="sldNum" sz="quarter" idx="5"/>
          </p:nvPr>
        </p:nvSpPr>
        <p:spPr>
          <a:noFill/>
        </p:spPr>
        <p:txBody>
          <a:bodyPr/>
          <a:lstStyle/>
          <a:p>
            <a:fld id="{4D9ADC03-1392-4F6A-B342-73EEE3764FB4}" type="slidenum">
              <a:rPr lang="en-US" smtClean="0"/>
              <a:pPr/>
              <a:t>36</a:t>
            </a:fld>
            <a:endParaRPr lang="en-US" dirty="0" smtClean="0"/>
          </a:p>
        </p:txBody>
      </p:sp>
      <p:sp>
        <p:nvSpPr>
          <p:cNvPr id="101379"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1380"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01381"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1382"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1383"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1384"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01385"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1386"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1387" name="Rectangle 10"/>
          <p:cNvSpPr>
            <a:spLocks noGrp="1" noRot="1" noChangeAspect="1" noChangeArrowheads="1" noTextEdit="1"/>
          </p:cNvSpPr>
          <p:nvPr>
            <p:ph type="sldImg"/>
          </p:nvPr>
        </p:nvSpPr>
        <p:spPr>
          <a:ln cap="flat"/>
        </p:spPr>
      </p:sp>
      <p:sp>
        <p:nvSpPr>
          <p:cNvPr id="101388"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38</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BA0F9F-EC85-445C-A13F-2F83764F70C9}"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39</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40</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BDB492E7-0BFF-4DE5-94E7-B130FBDFFFC0}" type="slidenum">
              <a:rPr lang="en-US" smtClean="0"/>
              <a:pPr/>
              <a:t>41</a:t>
            </a:fld>
            <a:endParaRPr lang="en-US" dirty="0" smtClean="0"/>
          </a:p>
        </p:txBody>
      </p:sp>
      <p:sp>
        <p:nvSpPr>
          <p:cNvPr id="10243" name="Rectangle 2"/>
          <p:cNvSpPr>
            <a:spLocks noChangeArrowheads="1"/>
          </p:cNvSpPr>
          <p:nvPr/>
        </p:nvSpPr>
        <p:spPr bwMode="auto">
          <a:xfrm>
            <a:off x="397256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4" name="Rectangle 3"/>
          <p:cNvSpPr>
            <a:spLocks noChangeArrowheads="1"/>
          </p:cNvSpPr>
          <p:nvPr/>
        </p:nvSpPr>
        <p:spPr bwMode="auto">
          <a:xfrm>
            <a:off x="3972560" y="8831580"/>
            <a:ext cx="3037840" cy="464820"/>
          </a:xfrm>
          <a:prstGeom prst="rect">
            <a:avLst/>
          </a:prstGeom>
          <a:noFill/>
          <a:ln w="9525">
            <a:noFill/>
            <a:miter lim="800000"/>
            <a:headEnd/>
            <a:tailEnd/>
          </a:ln>
        </p:spPr>
        <p:txBody>
          <a:bodyPr lIns="19368" tIns="0" rIns="19368" bIns="0" anchor="b"/>
          <a:lstStyle/>
          <a:p>
            <a:pPr algn="r"/>
            <a:r>
              <a:rPr lang="en-US" sz="1000" i="1" dirty="0"/>
              <a:t>95</a:t>
            </a:r>
          </a:p>
        </p:txBody>
      </p:sp>
      <p:sp>
        <p:nvSpPr>
          <p:cNvPr id="10245" name="Rectangle 4"/>
          <p:cNvSpPr>
            <a:spLocks noChangeArrowheads="1"/>
          </p:cNvSpPr>
          <p:nvPr/>
        </p:nvSpPr>
        <p:spPr bwMode="auto">
          <a:xfrm>
            <a:off x="0" y="8831580"/>
            <a:ext cx="3037840" cy="464820"/>
          </a:xfrm>
          <a:prstGeom prst="rect">
            <a:avLst/>
          </a:prstGeom>
          <a:noFill/>
          <a:ln w="9525">
            <a:noFill/>
            <a:miter lim="800000"/>
            <a:headEnd/>
            <a:tailEnd/>
          </a:ln>
        </p:spPr>
        <p:txBody>
          <a:bodyPr wrap="none" lIns="92967" tIns="46484" rIns="92967" bIns="46484" anchor="ctr"/>
          <a:lstStyle/>
          <a:p>
            <a:endParaRPr lang="en-US" dirty="0"/>
          </a:p>
        </p:txBody>
      </p:sp>
      <p:sp>
        <p:nvSpPr>
          <p:cNvPr id="10246" name="Rectangle 5"/>
          <p:cNvSpPr>
            <a:spLocks noChangeArrowheads="1"/>
          </p:cNvSpPr>
          <p:nvPr/>
        </p:nvSpPr>
        <p:spPr bwMode="auto">
          <a:xfrm>
            <a:off x="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7" name="Rectangle 6"/>
          <p:cNvSpPr>
            <a:spLocks noGrp="1" noRot="1" noChangeAspect="1" noChangeArrowheads="1" noTextEdit="1"/>
          </p:cNvSpPr>
          <p:nvPr>
            <p:ph type="sldImg"/>
          </p:nvPr>
        </p:nvSpPr>
        <p:spPr>
          <a:ln cap="flat"/>
        </p:spPr>
      </p:sp>
      <p:sp>
        <p:nvSpPr>
          <p:cNvPr id="10248" name="Rectangle 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sldNum" sz="quarter" idx="5"/>
          </p:nvPr>
        </p:nvSpPr>
        <p:spPr>
          <a:noFill/>
        </p:spPr>
        <p:txBody>
          <a:bodyPr/>
          <a:lstStyle/>
          <a:p>
            <a:fld id="{96F67070-CAD7-4890-A81A-2A38EBA694A8}" type="slidenum">
              <a:rPr lang="en-US" smtClean="0"/>
              <a:pPr/>
              <a:t>42</a:t>
            </a:fld>
            <a:endParaRPr lang="en-US" dirty="0" smtClean="0"/>
          </a:p>
        </p:txBody>
      </p:sp>
      <p:sp>
        <p:nvSpPr>
          <p:cNvPr id="10445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445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0445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445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445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445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0445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445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04459" name="Rectangle 10"/>
          <p:cNvSpPr>
            <a:spLocks noGrp="1" noRot="1" noChangeAspect="1" noChangeArrowheads="1" noTextEdit="1"/>
          </p:cNvSpPr>
          <p:nvPr>
            <p:ph type="sldImg"/>
          </p:nvPr>
        </p:nvSpPr>
        <p:spPr>
          <a:ln cap="flat"/>
        </p:spPr>
      </p:sp>
      <p:sp>
        <p:nvSpPr>
          <p:cNvPr id="10446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43</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44</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4BA0F9F-EC85-445C-A13F-2F83764F70C9}" type="slidenum">
              <a:rPr lang="en-US" smtClean="0"/>
              <a:pPr>
                <a:defRPr/>
              </a:pPr>
              <a:t>45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46</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47</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48</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BA0F9F-EC85-445C-A13F-2F83764F70C9}"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49</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50</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51</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52</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2" name="Rectangle 3"/>
          <p:cNvSpPr>
            <a:spLocks noChangeArrowheads="1"/>
          </p:cNvSpPr>
          <p:nvPr/>
        </p:nvSpPr>
        <p:spPr bwMode="auto">
          <a:xfrm>
            <a:off x="3972560" y="8831822"/>
            <a:ext cx="3037840" cy="464579"/>
          </a:xfrm>
          <a:prstGeom prst="rect">
            <a:avLst/>
          </a:prstGeom>
          <a:noFill/>
          <a:ln w="9525">
            <a:noFill/>
            <a:miter lim="800000"/>
            <a:headEnd/>
            <a:tailEnd/>
          </a:ln>
        </p:spPr>
        <p:txBody>
          <a:bodyPr lIns="19367" tIns="0" rIns="19367" bIns="0" anchor="b"/>
          <a:lstStyle/>
          <a:p>
            <a:pPr algn="r"/>
            <a:r>
              <a:rPr lang="en-US" sz="1000" i="1" dirty="0"/>
              <a:t>2</a:t>
            </a:r>
          </a:p>
        </p:txBody>
      </p:sp>
      <p:sp>
        <p:nvSpPr>
          <p:cNvPr id="83973" name="Rectangle 4"/>
          <p:cNvSpPr>
            <a:spLocks noChangeArrowheads="1"/>
          </p:cNvSpPr>
          <p:nvPr/>
        </p:nvSpPr>
        <p:spPr bwMode="auto">
          <a:xfrm>
            <a:off x="1" y="8831822"/>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4" name="Rectangle 5"/>
          <p:cNvSpPr>
            <a:spLocks noChangeArrowheads="1"/>
          </p:cNvSpPr>
          <p:nvPr/>
        </p:nvSpPr>
        <p:spPr bwMode="auto">
          <a:xfrm>
            <a:off x="1"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6" name="Rectangle 7"/>
          <p:cNvSpPr>
            <a:spLocks noChangeArrowheads="1"/>
          </p:cNvSpPr>
          <p:nvPr/>
        </p:nvSpPr>
        <p:spPr bwMode="auto">
          <a:xfrm>
            <a:off x="3972560" y="8831822"/>
            <a:ext cx="3037840" cy="464579"/>
          </a:xfrm>
          <a:prstGeom prst="rect">
            <a:avLst/>
          </a:prstGeom>
          <a:noFill/>
          <a:ln w="9525">
            <a:noFill/>
            <a:miter lim="800000"/>
            <a:headEnd/>
            <a:tailEnd/>
          </a:ln>
        </p:spPr>
        <p:txBody>
          <a:bodyPr lIns="19367" tIns="0" rIns="19367" bIns="0" anchor="b"/>
          <a:lstStyle/>
          <a:p>
            <a:pPr algn="r"/>
            <a:r>
              <a:rPr lang="en-US" sz="1000" i="1" dirty="0"/>
              <a:t>2</a:t>
            </a:r>
          </a:p>
        </p:txBody>
      </p:sp>
      <p:sp>
        <p:nvSpPr>
          <p:cNvPr id="83977" name="Rectangle 8"/>
          <p:cNvSpPr>
            <a:spLocks noChangeArrowheads="1"/>
          </p:cNvSpPr>
          <p:nvPr/>
        </p:nvSpPr>
        <p:spPr bwMode="auto">
          <a:xfrm>
            <a:off x="1" y="8831822"/>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8" name="Rectangle 9"/>
          <p:cNvSpPr>
            <a:spLocks noChangeArrowheads="1"/>
          </p:cNvSpPr>
          <p:nvPr/>
        </p:nvSpPr>
        <p:spPr bwMode="auto">
          <a:xfrm>
            <a:off x="1"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p:spPr>
        <p:txBody>
          <a:bodyPr/>
          <a:lstStyle/>
          <a:p>
            <a:fld id="{C91620E4-2552-4661-825B-2BDBB1BAA83D}" type="slidenum">
              <a:rPr lang="en-US" smtClean="0"/>
              <a:pPr/>
              <a:t>53</a:t>
            </a:fld>
            <a:endParaRPr lang="en-US" smtClean="0"/>
          </a:p>
        </p:txBody>
      </p:sp>
      <p:sp>
        <p:nvSpPr>
          <p:cNvPr id="110595"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a:p>
        </p:txBody>
      </p:sp>
      <p:sp>
        <p:nvSpPr>
          <p:cNvPr id="110596"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25</a:t>
            </a:r>
          </a:p>
        </p:txBody>
      </p:sp>
      <p:sp>
        <p:nvSpPr>
          <p:cNvPr id="110597"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a:p>
        </p:txBody>
      </p:sp>
      <p:sp>
        <p:nvSpPr>
          <p:cNvPr id="110598"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a:p>
        </p:txBody>
      </p:sp>
      <p:sp>
        <p:nvSpPr>
          <p:cNvPr id="110599" name="Rectangle 6"/>
          <p:cNvSpPr>
            <a:spLocks noGrp="1" noRot="1" noChangeAspect="1" noChangeArrowheads="1" noTextEdit="1"/>
          </p:cNvSpPr>
          <p:nvPr>
            <p:ph type="sldImg"/>
          </p:nvPr>
        </p:nvSpPr>
        <p:spPr>
          <a:ln cap="flat"/>
        </p:spPr>
      </p:sp>
      <p:sp>
        <p:nvSpPr>
          <p:cNvPr id="110600" name="Rectangle 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54</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2" name="Rectangle 3"/>
          <p:cNvSpPr>
            <a:spLocks noChangeArrowheads="1"/>
          </p:cNvSpPr>
          <p:nvPr/>
        </p:nvSpPr>
        <p:spPr bwMode="auto">
          <a:xfrm>
            <a:off x="3972560" y="8831822"/>
            <a:ext cx="3037840" cy="464579"/>
          </a:xfrm>
          <a:prstGeom prst="rect">
            <a:avLst/>
          </a:prstGeom>
          <a:noFill/>
          <a:ln w="9525">
            <a:noFill/>
            <a:miter lim="800000"/>
            <a:headEnd/>
            <a:tailEnd/>
          </a:ln>
        </p:spPr>
        <p:txBody>
          <a:bodyPr lIns="19367" tIns="0" rIns="19367" bIns="0" anchor="b"/>
          <a:lstStyle/>
          <a:p>
            <a:pPr algn="r"/>
            <a:r>
              <a:rPr lang="en-US" sz="1000" i="1" dirty="0"/>
              <a:t>2</a:t>
            </a:r>
          </a:p>
        </p:txBody>
      </p:sp>
      <p:sp>
        <p:nvSpPr>
          <p:cNvPr id="83973" name="Rectangle 4"/>
          <p:cNvSpPr>
            <a:spLocks noChangeArrowheads="1"/>
          </p:cNvSpPr>
          <p:nvPr/>
        </p:nvSpPr>
        <p:spPr bwMode="auto">
          <a:xfrm>
            <a:off x="1" y="8831822"/>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4" name="Rectangle 5"/>
          <p:cNvSpPr>
            <a:spLocks noChangeArrowheads="1"/>
          </p:cNvSpPr>
          <p:nvPr/>
        </p:nvSpPr>
        <p:spPr bwMode="auto">
          <a:xfrm>
            <a:off x="1"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6" name="Rectangle 7"/>
          <p:cNvSpPr>
            <a:spLocks noChangeArrowheads="1"/>
          </p:cNvSpPr>
          <p:nvPr/>
        </p:nvSpPr>
        <p:spPr bwMode="auto">
          <a:xfrm>
            <a:off x="3972560" y="8831822"/>
            <a:ext cx="3037840" cy="464579"/>
          </a:xfrm>
          <a:prstGeom prst="rect">
            <a:avLst/>
          </a:prstGeom>
          <a:noFill/>
          <a:ln w="9525">
            <a:noFill/>
            <a:miter lim="800000"/>
            <a:headEnd/>
            <a:tailEnd/>
          </a:ln>
        </p:spPr>
        <p:txBody>
          <a:bodyPr lIns="19367" tIns="0" rIns="19367" bIns="0" anchor="b"/>
          <a:lstStyle/>
          <a:p>
            <a:pPr algn="r"/>
            <a:r>
              <a:rPr lang="en-US" sz="1000" i="1" dirty="0"/>
              <a:t>2</a:t>
            </a:r>
          </a:p>
        </p:txBody>
      </p:sp>
      <p:sp>
        <p:nvSpPr>
          <p:cNvPr id="83977" name="Rectangle 8"/>
          <p:cNvSpPr>
            <a:spLocks noChangeArrowheads="1"/>
          </p:cNvSpPr>
          <p:nvPr/>
        </p:nvSpPr>
        <p:spPr bwMode="auto">
          <a:xfrm>
            <a:off x="1" y="8831822"/>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8" name="Rectangle 9"/>
          <p:cNvSpPr>
            <a:spLocks noChangeArrowheads="1"/>
          </p:cNvSpPr>
          <p:nvPr/>
        </p:nvSpPr>
        <p:spPr bwMode="auto">
          <a:xfrm>
            <a:off x="1"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t>Note that up close,</a:t>
            </a:r>
            <a:r>
              <a:rPr lang="en-US" baseline="0" dirty="0" smtClean="0"/>
              <a:t> you can see the blades of grass, but increase the distance and you see a solid green field.</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Shadow cast away from the observer, therefore light source is closer than object.</a:t>
            </a:r>
            <a:endParaRPr lang="en-US" dirty="0"/>
          </a:p>
        </p:txBody>
      </p:sp>
      <p:sp>
        <p:nvSpPr>
          <p:cNvPr id="4" name="Slide Number Placeholder 3"/>
          <p:cNvSpPr>
            <a:spLocks noGrp="1"/>
          </p:cNvSpPr>
          <p:nvPr>
            <p:ph type="sldNum" sz="quarter" idx="10"/>
          </p:nvPr>
        </p:nvSpPr>
        <p:spPr/>
        <p:txBody>
          <a:bodyPr/>
          <a:lstStyle/>
          <a:p>
            <a:pPr>
              <a:defRPr/>
            </a:pPr>
            <a:fld id="{B483DAB4-945E-4280-B986-E221DD296E58}" type="slidenum">
              <a:rPr lang="en-US" smtClean="0"/>
              <a:pPr>
                <a:defRPr/>
              </a:pPr>
              <a:t>55</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56</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BDB492E7-0BFF-4DE5-94E7-B130FBDFFFC0}" type="slidenum">
              <a:rPr lang="en-US" smtClean="0"/>
              <a:pPr/>
              <a:t>57</a:t>
            </a:fld>
            <a:endParaRPr lang="en-US" dirty="0" smtClean="0"/>
          </a:p>
        </p:txBody>
      </p:sp>
      <p:sp>
        <p:nvSpPr>
          <p:cNvPr id="10243" name="Rectangle 2"/>
          <p:cNvSpPr>
            <a:spLocks noChangeArrowheads="1"/>
          </p:cNvSpPr>
          <p:nvPr/>
        </p:nvSpPr>
        <p:spPr bwMode="auto">
          <a:xfrm>
            <a:off x="397256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4" name="Rectangle 3"/>
          <p:cNvSpPr>
            <a:spLocks noChangeArrowheads="1"/>
          </p:cNvSpPr>
          <p:nvPr/>
        </p:nvSpPr>
        <p:spPr bwMode="auto">
          <a:xfrm>
            <a:off x="3972560" y="8831580"/>
            <a:ext cx="3037840" cy="464820"/>
          </a:xfrm>
          <a:prstGeom prst="rect">
            <a:avLst/>
          </a:prstGeom>
          <a:noFill/>
          <a:ln w="9525">
            <a:noFill/>
            <a:miter lim="800000"/>
            <a:headEnd/>
            <a:tailEnd/>
          </a:ln>
        </p:spPr>
        <p:txBody>
          <a:bodyPr lIns="19368" tIns="0" rIns="19368" bIns="0" anchor="b"/>
          <a:lstStyle/>
          <a:p>
            <a:pPr algn="r"/>
            <a:r>
              <a:rPr lang="en-US" sz="1000" i="1" dirty="0"/>
              <a:t>95</a:t>
            </a:r>
          </a:p>
        </p:txBody>
      </p:sp>
      <p:sp>
        <p:nvSpPr>
          <p:cNvPr id="10245" name="Rectangle 4"/>
          <p:cNvSpPr>
            <a:spLocks noChangeArrowheads="1"/>
          </p:cNvSpPr>
          <p:nvPr/>
        </p:nvSpPr>
        <p:spPr bwMode="auto">
          <a:xfrm>
            <a:off x="0" y="8831580"/>
            <a:ext cx="3037840" cy="464820"/>
          </a:xfrm>
          <a:prstGeom prst="rect">
            <a:avLst/>
          </a:prstGeom>
          <a:noFill/>
          <a:ln w="9525">
            <a:noFill/>
            <a:miter lim="800000"/>
            <a:headEnd/>
            <a:tailEnd/>
          </a:ln>
        </p:spPr>
        <p:txBody>
          <a:bodyPr wrap="none" lIns="92967" tIns="46484" rIns="92967" bIns="46484" anchor="ctr"/>
          <a:lstStyle/>
          <a:p>
            <a:endParaRPr lang="en-US" dirty="0"/>
          </a:p>
        </p:txBody>
      </p:sp>
      <p:sp>
        <p:nvSpPr>
          <p:cNvPr id="10246" name="Rectangle 5"/>
          <p:cNvSpPr>
            <a:spLocks noChangeArrowheads="1"/>
          </p:cNvSpPr>
          <p:nvPr/>
        </p:nvSpPr>
        <p:spPr bwMode="auto">
          <a:xfrm>
            <a:off x="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7" name="Rectangle 6"/>
          <p:cNvSpPr>
            <a:spLocks noGrp="1" noRot="1" noChangeAspect="1" noChangeArrowheads="1" noTextEdit="1"/>
          </p:cNvSpPr>
          <p:nvPr>
            <p:ph type="sldImg"/>
          </p:nvPr>
        </p:nvSpPr>
        <p:spPr>
          <a:ln cap="flat"/>
        </p:spPr>
      </p:sp>
      <p:sp>
        <p:nvSpPr>
          <p:cNvPr id="10248" name="Rectangle 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58</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BA0F9F-EC85-445C-A13F-2F83764F70C9}"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59</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a:p>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60</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61</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62</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r>
              <a:rPr lang="en-US" dirty="0" smtClean="0">
                <a:latin typeface="Courier New" pitchFamily="49" charset="0"/>
              </a:rPr>
              <a:t>***NOTE***</a:t>
            </a:r>
          </a:p>
          <a:p>
            <a:r>
              <a:rPr lang="en-US" dirty="0" smtClean="0">
                <a:latin typeface="Courier New" pitchFamily="49" charset="0"/>
              </a:rPr>
              <a:t>Glare</a:t>
            </a:r>
            <a:r>
              <a:rPr lang="en-US" baseline="0" dirty="0" smtClean="0">
                <a:latin typeface="Courier New" pitchFamily="49" charset="0"/>
              </a:rPr>
              <a:t> does NOT increase dark adaptation time to 2-5 hours, it affects your dark adaptation after 2-5 hours exposure, for up to 5 hours. Per TC 3-04.93. Student Handout (Jun 10) will reflect this change.</a:t>
            </a:r>
            <a:endParaRPr lang="en-US" dirty="0" smtClean="0">
              <a:latin typeface="Courier New" pitchFamily="49"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63</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64</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p>
            <a:fld id="{BF704C01-026D-4E31-8978-C49C96D4B48D}" type="slidenum">
              <a:rPr lang="en-US" smtClean="0"/>
              <a:pPr/>
              <a:t>65</a:t>
            </a:fld>
            <a:endParaRPr lang="en-US" dirty="0" smtClean="0"/>
          </a:p>
        </p:txBody>
      </p:sp>
      <p:sp>
        <p:nvSpPr>
          <p:cNvPr id="112643"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2644"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12645"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2646"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2647"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2648"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12649"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2650"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2651" name="Rectangle 10"/>
          <p:cNvSpPr>
            <a:spLocks noGrp="1" noRot="1" noChangeAspect="1" noChangeArrowheads="1" noTextEdit="1"/>
          </p:cNvSpPr>
          <p:nvPr>
            <p:ph type="sldImg"/>
          </p:nvPr>
        </p:nvSpPr>
        <p:spPr>
          <a:ln cap="flat"/>
        </p:spPr>
      </p:sp>
      <p:sp>
        <p:nvSpPr>
          <p:cNvPr id="112652"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66</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67</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68</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4BA0F9F-EC85-445C-A13F-2F83764F70C9}" type="slidenum">
              <a:rPr lang="en-US" smtClean="0"/>
              <a:pPr>
                <a:defRPr/>
              </a:pPr>
              <a:t>7</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69</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70</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71</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72</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8397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BDB492E7-0BFF-4DE5-94E7-B130FBDFFFC0}" type="slidenum">
              <a:rPr lang="en-US" smtClean="0"/>
              <a:pPr/>
              <a:t>73</a:t>
            </a:fld>
            <a:endParaRPr lang="en-US" dirty="0" smtClean="0"/>
          </a:p>
        </p:txBody>
      </p:sp>
      <p:sp>
        <p:nvSpPr>
          <p:cNvPr id="10243" name="Rectangle 2"/>
          <p:cNvSpPr>
            <a:spLocks noChangeArrowheads="1"/>
          </p:cNvSpPr>
          <p:nvPr/>
        </p:nvSpPr>
        <p:spPr bwMode="auto">
          <a:xfrm>
            <a:off x="397256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4" name="Rectangle 3"/>
          <p:cNvSpPr>
            <a:spLocks noChangeArrowheads="1"/>
          </p:cNvSpPr>
          <p:nvPr/>
        </p:nvSpPr>
        <p:spPr bwMode="auto">
          <a:xfrm>
            <a:off x="3972560" y="8831580"/>
            <a:ext cx="3037840" cy="464820"/>
          </a:xfrm>
          <a:prstGeom prst="rect">
            <a:avLst/>
          </a:prstGeom>
          <a:noFill/>
          <a:ln w="9525">
            <a:noFill/>
            <a:miter lim="800000"/>
            <a:headEnd/>
            <a:tailEnd/>
          </a:ln>
        </p:spPr>
        <p:txBody>
          <a:bodyPr lIns="19368" tIns="0" rIns="19368" bIns="0" anchor="b"/>
          <a:lstStyle/>
          <a:p>
            <a:pPr algn="r"/>
            <a:r>
              <a:rPr lang="en-US" sz="1000" i="1" dirty="0"/>
              <a:t>95</a:t>
            </a:r>
          </a:p>
        </p:txBody>
      </p:sp>
      <p:sp>
        <p:nvSpPr>
          <p:cNvPr id="10245" name="Rectangle 4"/>
          <p:cNvSpPr>
            <a:spLocks noChangeArrowheads="1"/>
          </p:cNvSpPr>
          <p:nvPr/>
        </p:nvSpPr>
        <p:spPr bwMode="auto">
          <a:xfrm>
            <a:off x="0" y="8831580"/>
            <a:ext cx="3037840" cy="464820"/>
          </a:xfrm>
          <a:prstGeom prst="rect">
            <a:avLst/>
          </a:prstGeom>
          <a:noFill/>
          <a:ln w="9525">
            <a:noFill/>
            <a:miter lim="800000"/>
            <a:headEnd/>
            <a:tailEnd/>
          </a:ln>
        </p:spPr>
        <p:txBody>
          <a:bodyPr wrap="none" lIns="92967" tIns="46484" rIns="92967" bIns="46484" anchor="ctr"/>
          <a:lstStyle/>
          <a:p>
            <a:endParaRPr lang="en-US" dirty="0"/>
          </a:p>
        </p:txBody>
      </p:sp>
      <p:sp>
        <p:nvSpPr>
          <p:cNvPr id="10246" name="Rectangle 5"/>
          <p:cNvSpPr>
            <a:spLocks noChangeArrowheads="1"/>
          </p:cNvSpPr>
          <p:nvPr/>
        </p:nvSpPr>
        <p:spPr bwMode="auto">
          <a:xfrm>
            <a:off x="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7" name="Rectangle 6"/>
          <p:cNvSpPr>
            <a:spLocks noGrp="1" noRot="1" noChangeAspect="1" noChangeArrowheads="1" noTextEdit="1"/>
          </p:cNvSpPr>
          <p:nvPr>
            <p:ph type="sldImg"/>
          </p:nvPr>
        </p:nvSpPr>
        <p:spPr>
          <a:ln cap="flat"/>
        </p:spPr>
      </p:sp>
      <p:sp>
        <p:nvSpPr>
          <p:cNvPr id="10248" name="Rectangle 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p:spPr>
        <p:txBody>
          <a:bodyPr/>
          <a:lstStyle/>
          <a:p>
            <a:fld id="{4C5D8E87-E538-43C6-8A6F-A19832197BD7}" type="slidenum">
              <a:rPr lang="en-US" smtClean="0"/>
              <a:pPr/>
              <a:t>74</a:t>
            </a:fld>
            <a:endParaRPr lang="en-US" dirty="0" smtClean="0"/>
          </a:p>
        </p:txBody>
      </p:sp>
      <p:sp>
        <p:nvSpPr>
          <p:cNvPr id="116739"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6740"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16741"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6742"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6743"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6744"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16745"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6746"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6747" name="Rectangle 10"/>
          <p:cNvSpPr>
            <a:spLocks noGrp="1" noRot="1" noChangeAspect="1" noChangeArrowheads="1" noTextEdit="1"/>
          </p:cNvSpPr>
          <p:nvPr>
            <p:ph type="sldImg"/>
          </p:nvPr>
        </p:nvSpPr>
        <p:spPr>
          <a:ln cap="flat"/>
        </p:spPr>
      </p:sp>
      <p:sp>
        <p:nvSpPr>
          <p:cNvPr id="116748"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p>
            <a:fld id="{60D571FF-AD17-405B-921B-916B2F574BD0}" type="slidenum">
              <a:rPr lang="en-US" smtClean="0"/>
              <a:pPr/>
              <a:t>75</a:t>
            </a:fld>
            <a:endParaRPr lang="en-US" dirty="0" smtClean="0"/>
          </a:p>
        </p:txBody>
      </p:sp>
      <p:sp>
        <p:nvSpPr>
          <p:cNvPr id="8397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2" name="Rectangle 3"/>
          <p:cNvSpPr>
            <a:spLocks noChangeArrowheads="1"/>
          </p:cNvSpPr>
          <p:nvPr/>
        </p:nvSpPr>
        <p:spPr bwMode="auto">
          <a:xfrm>
            <a:off x="3972560" y="8831822"/>
            <a:ext cx="3037840" cy="464579"/>
          </a:xfrm>
          <a:prstGeom prst="rect">
            <a:avLst/>
          </a:prstGeom>
          <a:noFill/>
          <a:ln w="9525">
            <a:noFill/>
            <a:miter lim="800000"/>
            <a:headEnd/>
            <a:tailEnd/>
          </a:ln>
        </p:spPr>
        <p:txBody>
          <a:bodyPr lIns="19367" tIns="0" rIns="19367" bIns="0" anchor="b"/>
          <a:lstStyle/>
          <a:p>
            <a:pPr algn="r"/>
            <a:r>
              <a:rPr lang="en-US" sz="1000" i="1" dirty="0"/>
              <a:t>2</a:t>
            </a:r>
          </a:p>
        </p:txBody>
      </p:sp>
      <p:sp>
        <p:nvSpPr>
          <p:cNvPr id="83973" name="Rectangle 4"/>
          <p:cNvSpPr>
            <a:spLocks noChangeArrowheads="1"/>
          </p:cNvSpPr>
          <p:nvPr/>
        </p:nvSpPr>
        <p:spPr bwMode="auto">
          <a:xfrm>
            <a:off x="1" y="8831822"/>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4" name="Rectangle 5"/>
          <p:cNvSpPr>
            <a:spLocks noChangeArrowheads="1"/>
          </p:cNvSpPr>
          <p:nvPr/>
        </p:nvSpPr>
        <p:spPr bwMode="auto">
          <a:xfrm>
            <a:off x="1"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6" name="Rectangle 7"/>
          <p:cNvSpPr>
            <a:spLocks noChangeArrowheads="1"/>
          </p:cNvSpPr>
          <p:nvPr/>
        </p:nvSpPr>
        <p:spPr bwMode="auto">
          <a:xfrm>
            <a:off x="3972560" y="8831822"/>
            <a:ext cx="3037840" cy="464579"/>
          </a:xfrm>
          <a:prstGeom prst="rect">
            <a:avLst/>
          </a:prstGeom>
          <a:noFill/>
          <a:ln w="9525">
            <a:noFill/>
            <a:miter lim="800000"/>
            <a:headEnd/>
            <a:tailEnd/>
          </a:ln>
        </p:spPr>
        <p:txBody>
          <a:bodyPr lIns="19367" tIns="0" rIns="19367" bIns="0" anchor="b"/>
          <a:lstStyle/>
          <a:p>
            <a:pPr algn="r"/>
            <a:r>
              <a:rPr lang="en-US" sz="1000" i="1" dirty="0"/>
              <a:t>2</a:t>
            </a:r>
          </a:p>
        </p:txBody>
      </p:sp>
      <p:sp>
        <p:nvSpPr>
          <p:cNvPr id="83977" name="Rectangle 8"/>
          <p:cNvSpPr>
            <a:spLocks noChangeArrowheads="1"/>
          </p:cNvSpPr>
          <p:nvPr/>
        </p:nvSpPr>
        <p:spPr bwMode="auto">
          <a:xfrm>
            <a:off x="1" y="8831822"/>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8" name="Rectangle 9"/>
          <p:cNvSpPr>
            <a:spLocks noChangeArrowheads="1"/>
          </p:cNvSpPr>
          <p:nvPr/>
        </p:nvSpPr>
        <p:spPr bwMode="auto">
          <a:xfrm>
            <a:off x="1" y="0"/>
            <a:ext cx="3037840" cy="464579"/>
          </a:xfrm>
          <a:prstGeom prst="rect">
            <a:avLst/>
          </a:prstGeom>
          <a:noFill/>
          <a:ln w="9525">
            <a:noFill/>
            <a:miter lim="800000"/>
            <a:headEnd/>
            <a:tailEnd/>
          </a:ln>
        </p:spPr>
        <p:txBody>
          <a:bodyPr wrap="none" lIns="92961" tIns="46480" rIns="92961" bIns="46480" anchor="ctr"/>
          <a:lstStyle/>
          <a:p>
            <a:endParaRPr lang="en-US" dirty="0"/>
          </a:p>
        </p:txBody>
      </p:sp>
      <p:sp>
        <p:nvSpPr>
          <p:cNvPr id="83979" name="Rectangle 10"/>
          <p:cNvSpPr>
            <a:spLocks noGrp="1" noRot="1" noChangeAspect="1" noChangeArrowheads="1" noTextEdit="1"/>
          </p:cNvSpPr>
          <p:nvPr>
            <p:ph type="sldImg"/>
          </p:nvPr>
        </p:nvSpPr>
        <p:spPr>
          <a:ln cap="flat"/>
        </p:spPr>
      </p:sp>
      <p:sp>
        <p:nvSpPr>
          <p:cNvPr id="83980" name="Rectangle 11"/>
          <p:cNvSpPr>
            <a:spLocks noGrp="1" noChangeArrowheads="1"/>
          </p:cNvSpPr>
          <p:nvPr>
            <p:ph type="body" idx="1"/>
          </p:nvPr>
        </p:nvSpPr>
        <p:spPr>
          <a:noFill/>
          <a:ln/>
        </p:spPr>
        <p:txBody>
          <a:bodyPr/>
          <a:lstStyle/>
          <a:p>
            <a:r>
              <a:rPr lang="en-US" dirty="0" smtClean="0"/>
              <a:t>Drugs: Avoid</a:t>
            </a:r>
            <a:r>
              <a:rPr lang="en-US" baseline="0" dirty="0" smtClean="0"/>
              <a:t> self-medicating; many OTC drugs will cause drowsiness and affect dark adaptation.</a:t>
            </a:r>
          </a:p>
          <a:p>
            <a:endParaRPr lang="en-US" baseline="0" dirty="0" smtClean="0"/>
          </a:p>
          <a:p>
            <a:r>
              <a:rPr lang="en-US" baseline="0" dirty="0" smtClean="0"/>
              <a:t>Exhaustion: affects ability to dark adapt and causes fascination/fixation; decreased scanning and attention to details.</a:t>
            </a:r>
          </a:p>
          <a:p>
            <a:endParaRPr lang="en-US" baseline="0" dirty="0" smtClean="0"/>
          </a:p>
          <a:p>
            <a:r>
              <a:rPr lang="en-US" baseline="0" dirty="0" smtClean="0"/>
              <a:t>Alcohol: 12 hours and no residual effects until you may resume flight duties; 1 ounce equivalent places you at 2,000 feet physiologically; Histotoxic hypoxia.</a:t>
            </a:r>
          </a:p>
          <a:p>
            <a:endParaRPr lang="en-US" baseline="0" dirty="0" smtClean="0"/>
          </a:p>
          <a:p>
            <a:r>
              <a:rPr lang="en-US" baseline="0" dirty="0" smtClean="0"/>
              <a:t>Tobacco: 20-40 cigarettes per day or 3 cigarettes in rapid succession, causes:</a:t>
            </a:r>
          </a:p>
          <a:p>
            <a:r>
              <a:rPr lang="en-US" baseline="0" dirty="0" smtClean="0"/>
              <a:t>	-5,000 feet physiological altitude</a:t>
            </a:r>
          </a:p>
          <a:p>
            <a:r>
              <a:rPr lang="en-US" baseline="0" dirty="0" smtClean="0"/>
              <a:t>	-20% decrease in night vision at sea level</a:t>
            </a:r>
          </a:p>
          <a:p>
            <a:r>
              <a:rPr lang="en-US" baseline="0" dirty="0" smtClean="0"/>
              <a:t>	-Hypemic hypoxia</a:t>
            </a:r>
          </a:p>
          <a:p>
            <a:endParaRPr lang="en-US" baseline="0" dirty="0" smtClean="0"/>
          </a:p>
          <a:p>
            <a:r>
              <a:rPr lang="en-US" baseline="0" dirty="0" smtClean="0"/>
              <a:t>Hypoglycemia: related to scanning and fixation, due to distraction caused by hunger pains. Vitamin A deficiency if it is a chronic case.</a:t>
            </a: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BDB492E7-0BFF-4DE5-94E7-B130FBDFFFC0}" type="slidenum">
              <a:rPr lang="en-US" smtClean="0"/>
              <a:pPr/>
              <a:t>76</a:t>
            </a:fld>
            <a:endParaRPr lang="en-US" dirty="0" smtClean="0"/>
          </a:p>
        </p:txBody>
      </p:sp>
      <p:sp>
        <p:nvSpPr>
          <p:cNvPr id="10243" name="Rectangle 2"/>
          <p:cNvSpPr>
            <a:spLocks noChangeArrowheads="1"/>
          </p:cNvSpPr>
          <p:nvPr/>
        </p:nvSpPr>
        <p:spPr bwMode="auto">
          <a:xfrm>
            <a:off x="397256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4" name="Rectangle 3"/>
          <p:cNvSpPr>
            <a:spLocks noChangeArrowheads="1"/>
          </p:cNvSpPr>
          <p:nvPr/>
        </p:nvSpPr>
        <p:spPr bwMode="auto">
          <a:xfrm>
            <a:off x="3972560" y="8831580"/>
            <a:ext cx="3037840" cy="464820"/>
          </a:xfrm>
          <a:prstGeom prst="rect">
            <a:avLst/>
          </a:prstGeom>
          <a:noFill/>
          <a:ln w="9525">
            <a:noFill/>
            <a:miter lim="800000"/>
            <a:headEnd/>
            <a:tailEnd/>
          </a:ln>
        </p:spPr>
        <p:txBody>
          <a:bodyPr lIns="19368" tIns="0" rIns="19368" bIns="0" anchor="b"/>
          <a:lstStyle/>
          <a:p>
            <a:pPr algn="r"/>
            <a:r>
              <a:rPr lang="en-US" sz="1000" i="1" dirty="0"/>
              <a:t>95</a:t>
            </a:r>
          </a:p>
        </p:txBody>
      </p:sp>
      <p:sp>
        <p:nvSpPr>
          <p:cNvPr id="10245" name="Rectangle 4"/>
          <p:cNvSpPr>
            <a:spLocks noChangeArrowheads="1"/>
          </p:cNvSpPr>
          <p:nvPr/>
        </p:nvSpPr>
        <p:spPr bwMode="auto">
          <a:xfrm>
            <a:off x="0" y="8831580"/>
            <a:ext cx="3037840" cy="464820"/>
          </a:xfrm>
          <a:prstGeom prst="rect">
            <a:avLst/>
          </a:prstGeom>
          <a:noFill/>
          <a:ln w="9525">
            <a:noFill/>
            <a:miter lim="800000"/>
            <a:headEnd/>
            <a:tailEnd/>
          </a:ln>
        </p:spPr>
        <p:txBody>
          <a:bodyPr wrap="none" lIns="92967" tIns="46484" rIns="92967" bIns="46484" anchor="ctr"/>
          <a:lstStyle/>
          <a:p>
            <a:endParaRPr lang="en-US" dirty="0"/>
          </a:p>
        </p:txBody>
      </p:sp>
      <p:sp>
        <p:nvSpPr>
          <p:cNvPr id="10246" name="Rectangle 5"/>
          <p:cNvSpPr>
            <a:spLocks noChangeArrowheads="1"/>
          </p:cNvSpPr>
          <p:nvPr/>
        </p:nvSpPr>
        <p:spPr bwMode="auto">
          <a:xfrm>
            <a:off x="0" y="-1613"/>
            <a:ext cx="3037840" cy="464821"/>
          </a:xfrm>
          <a:prstGeom prst="rect">
            <a:avLst/>
          </a:prstGeom>
          <a:noFill/>
          <a:ln w="9525">
            <a:noFill/>
            <a:miter lim="800000"/>
            <a:headEnd/>
            <a:tailEnd/>
          </a:ln>
        </p:spPr>
        <p:txBody>
          <a:bodyPr wrap="none" lIns="92967" tIns="46484" rIns="92967" bIns="46484" anchor="ctr"/>
          <a:lstStyle/>
          <a:p>
            <a:endParaRPr lang="en-US" dirty="0"/>
          </a:p>
        </p:txBody>
      </p:sp>
      <p:sp>
        <p:nvSpPr>
          <p:cNvPr id="10247" name="Rectangle 6"/>
          <p:cNvSpPr>
            <a:spLocks noGrp="1" noRot="1" noChangeAspect="1" noChangeArrowheads="1" noTextEdit="1"/>
          </p:cNvSpPr>
          <p:nvPr>
            <p:ph type="sldImg"/>
          </p:nvPr>
        </p:nvSpPr>
        <p:spPr>
          <a:ln cap="flat"/>
        </p:spPr>
      </p:sp>
      <p:sp>
        <p:nvSpPr>
          <p:cNvPr id="10248" name="Rectangle 7"/>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sldNum" sz="quarter" idx="5"/>
          </p:nvPr>
        </p:nvSpPr>
        <p:spPr>
          <a:noFill/>
        </p:spPr>
        <p:txBody>
          <a:bodyPr/>
          <a:lstStyle/>
          <a:p>
            <a:fld id="{F22286E7-0848-4910-AD3E-6E13AEC10A76}" type="slidenum">
              <a:rPr lang="en-US" smtClean="0"/>
              <a:pPr/>
              <a:t>77</a:t>
            </a:fld>
            <a:endParaRPr lang="en-US" dirty="0" smtClean="0"/>
          </a:p>
        </p:txBody>
      </p:sp>
      <p:sp>
        <p:nvSpPr>
          <p:cNvPr id="119811"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9812"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19813"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9814"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9815"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9816"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19817"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9818"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19819" name="Rectangle 10"/>
          <p:cNvSpPr>
            <a:spLocks noGrp="1" noRot="1" noChangeAspect="1" noChangeArrowheads="1" noTextEdit="1"/>
          </p:cNvSpPr>
          <p:nvPr>
            <p:ph type="sldImg"/>
          </p:nvPr>
        </p:nvSpPr>
        <p:spPr>
          <a:ln cap="flat"/>
        </p:spPr>
      </p:sp>
      <p:sp>
        <p:nvSpPr>
          <p:cNvPr id="119820"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5"/>
          <p:cNvSpPr>
            <a:spLocks noGrp="1" noChangeArrowheads="1"/>
          </p:cNvSpPr>
          <p:nvPr>
            <p:ph type="sldNum" sz="quarter" idx="5"/>
          </p:nvPr>
        </p:nvSpPr>
        <p:spPr>
          <a:noFill/>
        </p:spPr>
        <p:txBody>
          <a:bodyPr/>
          <a:lstStyle/>
          <a:p>
            <a:fld id="{D170C179-E629-4848-A5E8-4123174E30BF}" type="slidenum">
              <a:rPr lang="en-US" smtClean="0"/>
              <a:pPr/>
              <a:t>78</a:t>
            </a:fld>
            <a:endParaRPr lang="en-US" dirty="0" smtClean="0"/>
          </a:p>
        </p:txBody>
      </p:sp>
      <p:sp>
        <p:nvSpPr>
          <p:cNvPr id="120835"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0836"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20837"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0838"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0839"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0840"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20841"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0842"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0843" name="Rectangle 10"/>
          <p:cNvSpPr>
            <a:spLocks noGrp="1" noRot="1" noChangeAspect="1" noChangeArrowheads="1" noTextEdit="1"/>
          </p:cNvSpPr>
          <p:nvPr>
            <p:ph type="sldImg"/>
          </p:nvPr>
        </p:nvSpPr>
        <p:spPr>
          <a:ln cap="flat"/>
        </p:spPr>
      </p:sp>
      <p:sp>
        <p:nvSpPr>
          <p:cNvPr id="120844"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9</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5"/>
          <p:cNvSpPr>
            <a:spLocks noGrp="1" noChangeArrowheads="1"/>
          </p:cNvSpPr>
          <p:nvPr>
            <p:ph type="sldNum" sz="quarter" idx="5"/>
          </p:nvPr>
        </p:nvSpPr>
        <p:spPr>
          <a:noFill/>
        </p:spPr>
        <p:txBody>
          <a:bodyPr/>
          <a:lstStyle/>
          <a:p>
            <a:fld id="{73DCAE81-3CC3-4549-A72A-74CB02AC8E53}" type="slidenum">
              <a:rPr lang="en-US" smtClean="0"/>
              <a:pPr/>
              <a:t>79</a:t>
            </a:fld>
            <a:endParaRPr lang="en-US" dirty="0" smtClean="0"/>
          </a:p>
        </p:txBody>
      </p:sp>
      <p:sp>
        <p:nvSpPr>
          <p:cNvPr id="121859" name="Rectangle 2"/>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1860" name="Rectangle 3"/>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21861" name="Rectangle 4"/>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1862" name="Rectangle 5"/>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1863" name="Rectangle 6"/>
          <p:cNvSpPr>
            <a:spLocks noChangeArrowheads="1"/>
          </p:cNvSpPr>
          <p:nvPr/>
        </p:nvSpPr>
        <p:spPr bwMode="auto">
          <a:xfrm>
            <a:off x="397256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1864" name="Rectangle 7"/>
          <p:cNvSpPr>
            <a:spLocks noChangeArrowheads="1"/>
          </p:cNvSpPr>
          <p:nvPr/>
        </p:nvSpPr>
        <p:spPr bwMode="auto">
          <a:xfrm>
            <a:off x="3972560" y="8831821"/>
            <a:ext cx="3037840" cy="464579"/>
          </a:xfrm>
          <a:prstGeom prst="rect">
            <a:avLst/>
          </a:prstGeom>
          <a:noFill/>
          <a:ln w="9525">
            <a:noFill/>
            <a:miter lim="800000"/>
            <a:headEnd/>
            <a:tailEnd/>
          </a:ln>
        </p:spPr>
        <p:txBody>
          <a:bodyPr lIns="19368" tIns="0" rIns="19368" bIns="0" anchor="b"/>
          <a:lstStyle/>
          <a:p>
            <a:pPr algn="r"/>
            <a:r>
              <a:rPr lang="en-US" sz="1000" i="1" dirty="0">
                <a:latin typeface="Times New Roman" pitchFamily="18" charset="0"/>
              </a:rPr>
              <a:t>2</a:t>
            </a:r>
          </a:p>
        </p:txBody>
      </p:sp>
      <p:sp>
        <p:nvSpPr>
          <p:cNvPr id="121865" name="Rectangle 8"/>
          <p:cNvSpPr>
            <a:spLocks noChangeArrowheads="1"/>
          </p:cNvSpPr>
          <p:nvPr/>
        </p:nvSpPr>
        <p:spPr bwMode="auto">
          <a:xfrm>
            <a:off x="0" y="8831821"/>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1866" name="Rectangle 9"/>
          <p:cNvSpPr>
            <a:spLocks noChangeArrowheads="1"/>
          </p:cNvSpPr>
          <p:nvPr/>
        </p:nvSpPr>
        <p:spPr bwMode="auto">
          <a:xfrm>
            <a:off x="0" y="0"/>
            <a:ext cx="3037840" cy="464579"/>
          </a:xfrm>
          <a:prstGeom prst="rect">
            <a:avLst/>
          </a:prstGeom>
          <a:noFill/>
          <a:ln w="9525">
            <a:noFill/>
            <a:miter lim="800000"/>
            <a:headEnd/>
            <a:tailEnd/>
          </a:ln>
        </p:spPr>
        <p:txBody>
          <a:bodyPr wrap="none" lIns="92967" tIns="46484" rIns="92967" bIns="46484" anchor="ctr"/>
          <a:lstStyle/>
          <a:p>
            <a:endParaRPr lang="en-US" dirty="0"/>
          </a:p>
        </p:txBody>
      </p:sp>
      <p:sp>
        <p:nvSpPr>
          <p:cNvPr id="121867" name="Rectangle 10"/>
          <p:cNvSpPr>
            <a:spLocks noGrp="1" noRot="1" noChangeAspect="1" noChangeArrowheads="1" noTextEdit="1"/>
          </p:cNvSpPr>
          <p:nvPr>
            <p:ph type="sldImg"/>
          </p:nvPr>
        </p:nvSpPr>
        <p:spPr>
          <a:ln cap="flat"/>
        </p:spPr>
      </p:sp>
      <p:sp>
        <p:nvSpPr>
          <p:cNvPr id="121868" name="Rectangle 11"/>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05748CC9-BAEC-499A-98D2-65CB1B8F6B1A}" type="slidenum">
              <a:rPr lang="en-US" smtClean="0"/>
              <a:pPr/>
              <a:t>11</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312113" y="4416425"/>
            <a:ext cx="6386174" cy="4183063"/>
          </a:xfrm>
          <a:noFill/>
          <a:ln/>
        </p:spPr>
        <p:txBody>
          <a:bodyPr/>
          <a:lstStyle/>
          <a:p>
            <a:endParaRPr lang="en-US" dirty="0" smtClean="0">
              <a:latin typeface="Courier New" pitchFamily="49"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2131C4BF-9B12-41DB-A8F2-CEEAF40B63EF}" type="slidenum">
              <a:rPr lang="en-US" smtClean="0"/>
              <a:pPr/>
              <a:t>14</a:t>
            </a:fld>
            <a:endParaRPr lang="en-US" dirty="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dirty="0" smtClean="0"/>
              <a:t>SAFETY REQUIREMENTS:  None.</a:t>
            </a:r>
          </a:p>
          <a:p>
            <a:r>
              <a:rPr lang="en-US" dirty="0" smtClean="0"/>
              <a:t>RISK ASSESSMENT LEVEL:  Low.</a:t>
            </a:r>
          </a:p>
          <a:p>
            <a:r>
              <a:rPr lang="en-US" dirty="0" smtClean="0"/>
              <a:t>ENVIRONMENTAL CONSIDERATIONS:  None.</a:t>
            </a:r>
          </a:p>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h 60 &amp; truck db"/>
          <p:cNvPicPr>
            <a:picLocks noChangeAspect="1" noChangeArrowheads="1"/>
          </p:cNvPicPr>
          <p:nvPr/>
        </p:nvPicPr>
        <p:blipFill>
          <a:blip r:embed="rId2" cstate="print"/>
          <a:srcRect l="5956" r="4715"/>
          <a:stretch>
            <a:fillRect/>
          </a:stretch>
        </p:blipFill>
        <p:spPr bwMode="auto">
          <a:xfrm>
            <a:off x="0" y="0"/>
            <a:ext cx="1143000" cy="6858000"/>
          </a:xfrm>
          <a:prstGeom prst="rect">
            <a:avLst/>
          </a:prstGeom>
          <a:noFill/>
          <a:ln w="9525">
            <a:noFill/>
            <a:miter lim="800000"/>
            <a:headEnd/>
            <a:tailEnd/>
          </a:ln>
        </p:spPr>
      </p:pic>
      <p:sp>
        <p:nvSpPr>
          <p:cNvPr id="5" name="Line 5"/>
          <p:cNvSpPr>
            <a:spLocks noChangeShapeType="1"/>
          </p:cNvSpPr>
          <p:nvPr/>
        </p:nvSpPr>
        <p:spPr bwMode="auto">
          <a:xfrm>
            <a:off x="1219200" y="990600"/>
            <a:ext cx="7696200" cy="0"/>
          </a:xfrm>
          <a:prstGeom prst="line">
            <a:avLst/>
          </a:prstGeom>
          <a:noFill/>
          <a:ln w="28575">
            <a:solidFill>
              <a:srgbClr val="8B5D41"/>
            </a:solidFill>
            <a:round/>
            <a:headEnd/>
            <a:tailEnd/>
          </a:ln>
          <a:effectLst/>
        </p:spPr>
        <p:txBody>
          <a:bodyPr/>
          <a:lstStyle/>
          <a:p>
            <a:pPr>
              <a:defRPr/>
            </a:pPr>
            <a:endParaRPr lang="en-US" dirty="0"/>
          </a:p>
        </p:txBody>
      </p:sp>
      <p:sp>
        <p:nvSpPr>
          <p:cNvPr id="3074"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76200"/>
            <a:ext cx="192405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76200"/>
            <a:ext cx="56197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696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371600"/>
            <a:ext cx="37338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371600"/>
            <a:ext cx="37338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E4DAB43-86F4-4136-9400-1912036074CF}" type="slidenum">
              <a:rPr lang="en-US"/>
              <a:pPr>
                <a:defRPr/>
              </a:pPr>
              <a:t>‹#›</a:t>
            </a:fld>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1770" y="261257"/>
            <a:ext cx="7663544"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4" name="Footer Placeholder 3"/>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5" name="Slide Number Placeholder 4"/>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7C1EA88C-B834-44DE-BA44-8B3384EC8B72}" type="slidenum">
              <a:rPr lang="en-US"/>
              <a:pPr>
                <a:defRPr/>
              </a:pPr>
              <a:t>‹#›</a:t>
            </a:fld>
            <a:endParaRPr lang="en-US"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3"/>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CB7DE5D-49DC-4032-BF3C-166DD51CAB8C}"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371600"/>
            <a:ext cx="3733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371600"/>
            <a:ext cx="3733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19200" y="762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1295400" y="1371600"/>
            <a:ext cx="7620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7" descr="uh 60 &amp; truck db"/>
          <p:cNvPicPr>
            <a:picLocks noChangeAspect="1" noChangeArrowheads="1"/>
          </p:cNvPicPr>
          <p:nvPr/>
        </p:nvPicPr>
        <p:blipFill>
          <a:blip r:embed="rId17" cstate="print">
            <a:lum bright="-12000"/>
          </a:blip>
          <a:srcRect l="5956" r="4715"/>
          <a:stretch>
            <a:fillRect/>
          </a:stretch>
        </p:blipFill>
        <p:spPr bwMode="auto">
          <a:xfrm>
            <a:off x="0" y="0"/>
            <a:ext cx="1143000" cy="6858000"/>
          </a:xfrm>
          <a:prstGeom prst="rect">
            <a:avLst/>
          </a:prstGeom>
          <a:noFill/>
          <a:ln w="9525">
            <a:noFill/>
            <a:miter lim="800000"/>
            <a:headEnd/>
            <a:tailEnd/>
          </a:ln>
        </p:spPr>
      </p:pic>
      <p:sp>
        <p:nvSpPr>
          <p:cNvPr id="1032" name="Line 8"/>
          <p:cNvSpPr>
            <a:spLocks noChangeShapeType="1"/>
          </p:cNvSpPr>
          <p:nvPr/>
        </p:nvSpPr>
        <p:spPr bwMode="auto">
          <a:xfrm>
            <a:off x="1128713" y="990600"/>
            <a:ext cx="7620000" cy="0"/>
          </a:xfrm>
          <a:prstGeom prst="line">
            <a:avLst/>
          </a:prstGeom>
          <a:noFill/>
          <a:ln w="28575">
            <a:solidFill>
              <a:srgbClr val="8B5D41"/>
            </a:solidFill>
            <a:round/>
            <a:headEnd/>
            <a:tailEnd/>
          </a:ln>
          <a:effectLst/>
        </p:spPr>
        <p:txBody>
          <a:body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9" r:id="rId13"/>
    <p:sldLayoutId id="2147483700" r:id="rId14"/>
    <p:sldLayoutId id="2147483701" r:id="rId15"/>
  </p:sldLayoutIdLst>
  <p:transition spd="med"/>
  <p:txStyles>
    <p:titleStyle>
      <a:lvl1pPr algn="l" rtl="0" eaLnBrk="1" fontAlgn="base" hangingPunct="1">
        <a:spcBef>
          <a:spcPct val="0"/>
        </a:spcBef>
        <a:spcAft>
          <a:spcPct val="0"/>
        </a:spcAft>
        <a:defRPr sz="3600" b="1" i="1">
          <a:solidFill>
            <a:srgbClr val="333300"/>
          </a:solidFill>
          <a:latin typeface="+mj-lt"/>
          <a:ea typeface="+mj-ea"/>
          <a:cs typeface="+mj-cs"/>
        </a:defRPr>
      </a:lvl1pPr>
      <a:lvl2pPr algn="l" rtl="0" eaLnBrk="1" fontAlgn="base" hangingPunct="1">
        <a:spcBef>
          <a:spcPct val="0"/>
        </a:spcBef>
        <a:spcAft>
          <a:spcPct val="0"/>
        </a:spcAft>
        <a:defRPr sz="3600" b="1" i="1">
          <a:solidFill>
            <a:srgbClr val="333300"/>
          </a:solidFill>
          <a:latin typeface="Times New Roman" pitchFamily="18" charset="0"/>
        </a:defRPr>
      </a:lvl2pPr>
      <a:lvl3pPr algn="l" rtl="0" eaLnBrk="1" fontAlgn="base" hangingPunct="1">
        <a:spcBef>
          <a:spcPct val="0"/>
        </a:spcBef>
        <a:spcAft>
          <a:spcPct val="0"/>
        </a:spcAft>
        <a:defRPr sz="3600" b="1" i="1">
          <a:solidFill>
            <a:srgbClr val="333300"/>
          </a:solidFill>
          <a:latin typeface="Times New Roman" pitchFamily="18" charset="0"/>
        </a:defRPr>
      </a:lvl3pPr>
      <a:lvl4pPr algn="l" rtl="0" eaLnBrk="1" fontAlgn="base" hangingPunct="1">
        <a:spcBef>
          <a:spcPct val="0"/>
        </a:spcBef>
        <a:spcAft>
          <a:spcPct val="0"/>
        </a:spcAft>
        <a:defRPr sz="3600" b="1" i="1">
          <a:solidFill>
            <a:srgbClr val="333300"/>
          </a:solidFill>
          <a:latin typeface="Times New Roman" pitchFamily="18" charset="0"/>
        </a:defRPr>
      </a:lvl4pPr>
      <a:lvl5pPr algn="l" rtl="0" eaLnBrk="1" fontAlgn="base" hangingPunct="1">
        <a:spcBef>
          <a:spcPct val="0"/>
        </a:spcBef>
        <a:spcAft>
          <a:spcPct val="0"/>
        </a:spcAft>
        <a:defRPr sz="3600" b="1" i="1">
          <a:solidFill>
            <a:srgbClr val="333300"/>
          </a:solidFill>
          <a:latin typeface="Times New Roman" pitchFamily="18" charset="0"/>
        </a:defRPr>
      </a:lvl5pPr>
      <a:lvl6pPr marL="457200" algn="l" rtl="0" eaLnBrk="1" fontAlgn="base" hangingPunct="1">
        <a:spcBef>
          <a:spcPct val="0"/>
        </a:spcBef>
        <a:spcAft>
          <a:spcPct val="0"/>
        </a:spcAft>
        <a:defRPr sz="3600" b="1" i="1">
          <a:solidFill>
            <a:srgbClr val="333300"/>
          </a:solidFill>
          <a:latin typeface="Times New Roman" pitchFamily="18" charset="0"/>
        </a:defRPr>
      </a:lvl6pPr>
      <a:lvl7pPr marL="914400" algn="l" rtl="0" eaLnBrk="1" fontAlgn="base" hangingPunct="1">
        <a:spcBef>
          <a:spcPct val="0"/>
        </a:spcBef>
        <a:spcAft>
          <a:spcPct val="0"/>
        </a:spcAft>
        <a:defRPr sz="3600" b="1" i="1">
          <a:solidFill>
            <a:srgbClr val="333300"/>
          </a:solidFill>
          <a:latin typeface="Times New Roman" pitchFamily="18" charset="0"/>
        </a:defRPr>
      </a:lvl7pPr>
      <a:lvl8pPr marL="1371600" algn="l" rtl="0" eaLnBrk="1" fontAlgn="base" hangingPunct="1">
        <a:spcBef>
          <a:spcPct val="0"/>
        </a:spcBef>
        <a:spcAft>
          <a:spcPct val="0"/>
        </a:spcAft>
        <a:defRPr sz="3600" b="1" i="1">
          <a:solidFill>
            <a:srgbClr val="333300"/>
          </a:solidFill>
          <a:latin typeface="Times New Roman" pitchFamily="18" charset="0"/>
        </a:defRPr>
      </a:lvl8pPr>
      <a:lvl9pPr marL="1828800" algn="l" rtl="0" eaLnBrk="1" fontAlgn="base" hangingPunct="1">
        <a:spcBef>
          <a:spcPct val="0"/>
        </a:spcBef>
        <a:spcAft>
          <a:spcPct val="0"/>
        </a:spcAft>
        <a:defRPr sz="3600" b="1" i="1">
          <a:solidFill>
            <a:srgbClr val="333300"/>
          </a:solidFill>
          <a:latin typeface="Times New Roman" pitchFamily="18" charset="0"/>
        </a:defRPr>
      </a:lvl9pPr>
    </p:titleStyle>
    <p:bodyStyle>
      <a:lvl1pPr marL="342900" indent="-342900" algn="l" rtl="0" eaLnBrk="1" fontAlgn="base" hangingPunct="1">
        <a:spcBef>
          <a:spcPct val="20000"/>
        </a:spcBef>
        <a:spcAft>
          <a:spcPct val="0"/>
        </a:spcAft>
        <a:buClr>
          <a:srgbClr val="996633"/>
        </a:buClr>
        <a:buSzPct val="85000"/>
        <a:buFont typeface="Wingdings" pitchFamily="2" charset="2"/>
        <a:buChar char="u"/>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666633"/>
        </a:buClr>
        <a:buSzPct val="95000"/>
        <a:buFont typeface="Webdings" pitchFamily="18" charset="2"/>
        <a:buChar char="4"/>
        <a:defRPr sz="2400">
          <a:solidFill>
            <a:schemeClr val="tx1"/>
          </a:solidFill>
          <a:latin typeface="+mn-lt"/>
        </a:defRPr>
      </a:lvl2pPr>
      <a:lvl3pPr marL="1143000" indent="-228600" algn="l" rtl="0" eaLnBrk="1" fontAlgn="base" hangingPunct="1">
        <a:spcBef>
          <a:spcPct val="20000"/>
        </a:spcBef>
        <a:spcAft>
          <a:spcPct val="0"/>
        </a:spcAft>
        <a:buClr>
          <a:srgbClr val="CC9900"/>
        </a:buClr>
        <a:buSzPct val="85000"/>
        <a:buFont typeface="Webdings" pitchFamily="18" charset="2"/>
        <a:buChar char="&lt;"/>
        <a:defRPr sz="2400">
          <a:solidFill>
            <a:schemeClr val="tx1"/>
          </a:solidFill>
          <a:latin typeface="+mn-lt"/>
        </a:defRPr>
      </a:lvl3pPr>
      <a:lvl4pPr marL="1600200" indent="-228600" algn="l" rtl="0" eaLnBrk="1" fontAlgn="base" hangingPunct="1">
        <a:spcBef>
          <a:spcPct val="20000"/>
        </a:spcBef>
        <a:spcAft>
          <a:spcPct val="0"/>
        </a:spcAft>
        <a:buClr>
          <a:srgbClr val="336699"/>
        </a:buClr>
        <a:buSzPct val="85000"/>
        <a:buFont typeface="Webdings" pitchFamily="18" charset="2"/>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ideo" Target="file:///\\amedsama7file1\sam\USASAM%20Working%20Folder\Academic%20Operations\TRADOC%20Courses\Teach%20ONLY\Vision\jbs029.mpeg"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5.png"/><Relationship Id="rId4" Type="http://schemas.openxmlformats.org/officeDocument/2006/relationships/image" Target="../media/image34.wmf"/></Relationships>
</file>

<file path=ppt/slides/_rels/slide4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10.bin"/><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file:///\\amedsama7file1\sam\USASAM%20Working%20Folder\Academic%20Operations\TRADOC%20Courses\Teach%20ONLY\Vision\F-14%20Wave%20off.mpg"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psych.hanover.edu/Krantz/MotionParallax/MotionParallax.html"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1.bin"/></Relationships>
</file>

<file path=ppt/slides/_rels/slide6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slides/_rels/slide62.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2.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10"/>
          <p:cNvGraphicFramePr>
            <a:graphicFrameLocks noChangeAspect="1"/>
          </p:cNvGraphicFramePr>
          <p:nvPr/>
        </p:nvGraphicFramePr>
        <p:xfrm>
          <a:off x="1465943" y="5015821"/>
          <a:ext cx="7503886" cy="554037"/>
        </p:xfrm>
        <a:graphic>
          <a:graphicData uri="http://schemas.openxmlformats.org/presentationml/2006/ole">
            <p:oleObj spid="_x0000_s282632" name="Image" r:id="rId4" imgW="8613665" imgH="914402" progId="">
              <p:embed/>
            </p:oleObj>
          </a:graphicData>
        </a:graphic>
      </p:graphicFrame>
      <p:graphicFrame>
        <p:nvGraphicFramePr>
          <p:cNvPr id="1028" name="Object 19"/>
          <p:cNvGraphicFramePr>
            <a:graphicFrameLocks noChangeAspect="1"/>
          </p:cNvGraphicFramePr>
          <p:nvPr/>
        </p:nvGraphicFramePr>
        <p:xfrm>
          <a:off x="1465943" y="2824163"/>
          <a:ext cx="2398485" cy="2190750"/>
        </p:xfrm>
        <a:graphic>
          <a:graphicData uri="http://schemas.openxmlformats.org/presentationml/2006/ole">
            <p:oleObj spid="_x0000_s282633" name="Image" r:id="rId5" imgW="3047748" imgH="2834646" progId="">
              <p:embed/>
            </p:oleObj>
          </a:graphicData>
        </a:graphic>
      </p:graphicFrame>
      <p:sp>
        <p:nvSpPr>
          <p:cNvPr id="8" name="Rectangle 7"/>
          <p:cNvSpPr/>
          <p:nvPr/>
        </p:nvSpPr>
        <p:spPr>
          <a:xfrm>
            <a:off x="3301523" y="5728834"/>
            <a:ext cx="5673541" cy="646331"/>
          </a:xfrm>
          <a:prstGeom prst="rect">
            <a:avLst/>
          </a:prstGeom>
        </p:spPr>
        <p:txBody>
          <a:bodyPr wrap="none">
            <a:spAutoFit/>
          </a:bodyPr>
          <a:lstStyle/>
          <a:p>
            <a:pPr>
              <a:defRPr/>
            </a:pPr>
            <a:r>
              <a:rPr lang="en-US" sz="3600" b="1" dirty="0" smtClean="0">
                <a:effectLst>
                  <a:outerShdw blurRad="38100" dist="38100" dir="2700000" algn="tl">
                    <a:srgbClr val="000000">
                      <a:alpha val="43137"/>
                    </a:srgbClr>
                  </a:outerShdw>
                </a:effectLst>
                <a:latin typeface="+mj-lt"/>
              </a:rPr>
              <a:t>The Visual System in Flight</a:t>
            </a:r>
            <a:endParaRPr lang="en-US" sz="3600" b="1" dirty="0">
              <a:effectLst>
                <a:outerShdw blurRad="38100" dist="38100" dir="2700000" algn="tl">
                  <a:srgbClr val="000000">
                    <a:alpha val="43137"/>
                  </a:srgbClr>
                </a:outerShdw>
              </a:effectLst>
              <a:latin typeface="+mj-lt"/>
            </a:endParaRPr>
          </a:p>
        </p:txBody>
      </p:sp>
      <p:graphicFrame>
        <p:nvGraphicFramePr>
          <p:cNvPr id="1026" name="Object 7"/>
          <p:cNvGraphicFramePr>
            <a:graphicFrameLocks noChangeAspect="1"/>
          </p:cNvGraphicFramePr>
          <p:nvPr/>
        </p:nvGraphicFramePr>
        <p:xfrm>
          <a:off x="1471613" y="5465763"/>
          <a:ext cx="7498216" cy="315912"/>
        </p:xfrm>
        <a:graphic>
          <a:graphicData uri="http://schemas.openxmlformats.org/presentationml/2006/ole">
            <p:oleObj spid="_x0000_s282634" name="Image" r:id="rId6" imgW="8929902" imgH="481300" progId="">
              <p:embed/>
            </p:oleObj>
          </a:graphicData>
        </a:graphic>
      </p:graphicFrame>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6" name="Rectangle 4"/>
          <p:cNvSpPr>
            <a:spLocks noGrp="1" noChangeArrowheads="1"/>
          </p:cNvSpPr>
          <p:nvPr>
            <p:ph type="ctrTitle"/>
          </p:nvPr>
        </p:nvSpPr>
        <p:spPr>
          <a:xfrm>
            <a:off x="903515" y="2808514"/>
            <a:ext cx="7772400" cy="1143000"/>
          </a:xfrm>
        </p:spPr>
        <p:txBody>
          <a:bodyPr/>
          <a:lstStyle/>
          <a:p>
            <a:pPr algn="ctr"/>
            <a:r>
              <a:rPr lang="en-US" sz="4800" dirty="0" smtClean="0"/>
              <a:t>What did you see?</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355" name="Object 3"/>
          <p:cNvGraphicFramePr>
            <a:graphicFrameLocks noChangeAspect="1"/>
          </p:cNvGraphicFramePr>
          <p:nvPr/>
        </p:nvGraphicFramePr>
        <p:xfrm>
          <a:off x="1143000" y="990600"/>
          <a:ext cx="8001000" cy="5918200"/>
        </p:xfrm>
        <a:graphic>
          <a:graphicData uri="http://schemas.openxmlformats.org/presentationml/2006/ole">
            <p:oleObj spid="_x0000_s429060" name="Bitmap Image" r:id="rId4" imgW="2980952" imgH="2228571" progId="PBrush">
              <p:embed/>
            </p:oleObj>
          </a:graphicData>
        </a:graphic>
      </p:graphicFrame>
      <p:sp>
        <p:nvSpPr>
          <p:cNvPr id="15" name="Title 14"/>
          <p:cNvSpPr>
            <a:spLocks noGrp="1"/>
          </p:cNvSpPr>
          <p:nvPr>
            <p:ph type="title"/>
          </p:nvPr>
        </p:nvSpPr>
        <p:spPr/>
        <p:txBody>
          <a:bodyPr/>
          <a:lstStyle/>
          <a:p>
            <a:r>
              <a:rPr lang="en-US" dirty="0" smtClean="0">
                <a:solidFill>
                  <a:srgbClr val="663300"/>
                </a:solidFill>
              </a:rPr>
              <a:t>Now what can you see?</a:t>
            </a:r>
            <a:endParaRPr lang="en-US" dirty="0">
              <a:solidFill>
                <a:srgbClr val="663300"/>
              </a:solidFill>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 Need to Focus</a:t>
            </a:r>
            <a:endParaRPr lang="en-US" dirty="0"/>
          </a:p>
        </p:txBody>
      </p:sp>
      <p:pic>
        <p:nvPicPr>
          <p:cNvPr id="22530" name="Picture 5" descr="Focus picture"/>
          <p:cNvPicPr>
            <a:picLocks noGrp="1" noChangeAspect="1" noChangeArrowheads="1"/>
          </p:cNvPicPr>
          <p:nvPr>
            <p:ph idx="4294967295"/>
          </p:nvPr>
        </p:nvPicPr>
        <p:blipFill>
          <a:blip r:embed="rId2" cstate="print"/>
          <a:stretch>
            <a:fillRect/>
          </a:stretch>
        </p:blipFill>
        <p:spPr>
          <a:xfrm>
            <a:off x="1176338" y="1033463"/>
            <a:ext cx="7967662" cy="5824537"/>
          </a:xfrm>
          <a:noFill/>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r>
              <a:rPr lang="en-US" dirty="0" smtClean="0"/>
              <a:t>Terminal Learning Objective</a:t>
            </a:r>
          </a:p>
        </p:txBody>
      </p:sp>
      <p:sp>
        <p:nvSpPr>
          <p:cNvPr id="4" name="Content Placeholder 8"/>
          <p:cNvSpPr>
            <a:spLocks noGrp="1"/>
          </p:cNvSpPr>
          <p:nvPr>
            <p:ph idx="1"/>
          </p:nvPr>
        </p:nvSpPr>
        <p:spPr/>
        <p:txBody>
          <a:bodyPr/>
          <a:lstStyle/>
          <a:p>
            <a:pPr lvl="0"/>
            <a:r>
              <a:rPr lang="en-US" dirty="0" smtClean="0"/>
              <a:t>Action:  Manage the effects of visual limitations during flight</a:t>
            </a:r>
          </a:p>
          <a:p>
            <a:pPr lvl="0"/>
            <a:r>
              <a:rPr lang="en-US" dirty="0" smtClean="0"/>
              <a:t>Conditions:  While performing as an aircrew member</a:t>
            </a:r>
          </a:p>
          <a:p>
            <a:pPr lvl="0"/>
            <a:r>
              <a:rPr lang="en-US" dirty="0" smtClean="0"/>
              <a:t>Standards:  IAW TC 3-04.93, FM 3-04.203, Fundamentals of Aerospace Medicine, 3rd Ed., and Aeromedical Policy Letter (APL) entitled Corneal Refractive Surgery dated 12 Feb 07</a:t>
            </a:r>
          </a:p>
          <a:p>
            <a:endParaRPr lang="en-US" dirty="0"/>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6"/>
          <p:cNvSpPr>
            <a:spLocks noGrp="1"/>
          </p:cNvSpPr>
          <p:nvPr>
            <p:ph type="title"/>
          </p:nvPr>
        </p:nvSpPr>
        <p:spPr/>
        <p:txBody>
          <a:bodyPr/>
          <a:lstStyle/>
          <a:p>
            <a:r>
              <a:rPr lang="en-US" dirty="0" smtClean="0"/>
              <a:t>Administrative Information</a:t>
            </a:r>
          </a:p>
        </p:txBody>
      </p:sp>
      <p:sp>
        <p:nvSpPr>
          <p:cNvPr id="35843" name="Content Placeholder 4"/>
          <p:cNvSpPr>
            <a:spLocks noGrp="1"/>
          </p:cNvSpPr>
          <p:nvPr>
            <p:ph idx="1"/>
          </p:nvPr>
        </p:nvSpPr>
        <p:spPr/>
        <p:txBody>
          <a:bodyPr/>
          <a:lstStyle/>
          <a:p>
            <a:r>
              <a:rPr lang="en-US" dirty="0" smtClean="0"/>
              <a:t>Risk Assessment:   Low</a:t>
            </a:r>
          </a:p>
          <a:p>
            <a:endParaRPr lang="en-US" dirty="0" smtClean="0"/>
          </a:p>
          <a:p>
            <a:r>
              <a:rPr lang="en-US" dirty="0" smtClean="0"/>
              <a:t>Environmental Considerations:  None</a:t>
            </a:r>
          </a:p>
          <a:p>
            <a:endParaRPr lang="en-US" dirty="0" smtClean="0"/>
          </a:p>
          <a:p>
            <a:r>
              <a:rPr lang="en-US" dirty="0" smtClean="0"/>
              <a:t>Safety Considerations:  None</a:t>
            </a:r>
          </a:p>
          <a:p>
            <a:endParaRPr lang="en-US" dirty="0" smtClean="0"/>
          </a:p>
          <a:p>
            <a:r>
              <a:rPr lang="en-US" dirty="0" smtClean="0"/>
              <a:t>Evaluation: 50 Question exam at the end of Aeromedical Training at USASAM</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US" dirty="0" smtClean="0"/>
              <a:t>ELO A</a:t>
            </a:r>
          </a:p>
        </p:txBody>
      </p:sp>
      <p:sp>
        <p:nvSpPr>
          <p:cNvPr id="25605" name="Rectangle 5"/>
          <p:cNvSpPr>
            <a:spLocks noGrp="1" noChangeArrowheads="1"/>
          </p:cNvSpPr>
          <p:nvPr>
            <p:ph idx="1"/>
          </p:nvPr>
        </p:nvSpPr>
        <p:spPr/>
        <p:txBody>
          <a:bodyPr/>
          <a:lstStyle/>
          <a:p>
            <a:r>
              <a:rPr lang="en-US" dirty="0" smtClean="0"/>
              <a:t>Action: Identify the components of the eye and its  functions</a:t>
            </a:r>
          </a:p>
          <a:p>
            <a:endParaRPr lang="en-US" dirty="0" smtClean="0"/>
          </a:p>
          <a:p>
            <a:r>
              <a:rPr lang="en-US" dirty="0" smtClean="0"/>
              <a:t>Conditions: Given a list</a:t>
            </a:r>
          </a:p>
          <a:p>
            <a:endParaRPr lang="en-US" dirty="0" smtClean="0"/>
          </a:p>
          <a:p>
            <a:r>
              <a:rPr lang="en-US" dirty="0" smtClean="0"/>
              <a:t>Standards: IAW TC 3-04.93</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Anatomy of the Eye – Cornea</a:t>
            </a:r>
            <a:endParaRPr lang="en-US" dirty="0"/>
          </a:p>
        </p:txBody>
      </p:sp>
      <p:grpSp>
        <p:nvGrpSpPr>
          <p:cNvPr id="11" name="Group 10"/>
          <p:cNvGrpSpPr/>
          <p:nvPr/>
        </p:nvGrpSpPr>
        <p:grpSpPr>
          <a:xfrm>
            <a:off x="1420238" y="1177047"/>
            <a:ext cx="7324928" cy="5505214"/>
            <a:chOff x="1420238" y="1177047"/>
            <a:chExt cx="7324928" cy="5505214"/>
          </a:xfrm>
        </p:grpSpPr>
        <p:pic>
          <p:nvPicPr>
            <p:cNvPr id="8" name="Picture 29" descr="eye6"/>
            <p:cNvPicPr>
              <a:picLocks noChangeAspect="1" noChangeArrowheads="1"/>
            </p:cNvPicPr>
            <p:nvPr/>
          </p:nvPicPr>
          <p:blipFill>
            <a:blip r:embed="rId3" cstate="print"/>
            <a:srcRect l="1302" t="1582" r="2752"/>
            <a:stretch>
              <a:fillRect/>
            </a:stretch>
          </p:blipFill>
          <p:spPr bwMode="auto">
            <a:xfrm>
              <a:off x="1420238" y="1177047"/>
              <a:ext cx="7324928" cy="5505214"/>
            </a:xfrm>
            <a:prstGeom prst="rect">
              <a:avLst/>
            </a:prstGeom>
            <a:noFill/>
            <a:ln w="9525">
              <a:noFill/>
              <a:prstDash val="sysDot"/>
              <a:miter lim="800000"/>
              <a:headEnd/>
              <a:tailEnd/>
            </a:ln>
          </p:spPr>
        </p:pic>
        <p:cxnSp>
          <p:nvCxnSpPr>
            <p:cNvPr id="10" name="Straight Connector 9"/>
            <p:cNvCxnSpPr/>
            <p:nvPr/>
          </p:nvCxnSpPr>
          <p:spPr bwMode="auto">
            <a:xfrm>
              <a:off x="2220685" y="3220241"/>
              <a:ext cx="624115" cy="0"/>
            </a:xfrm>
            <a:prstGeom prst="line">
              <a:avLst/>
            </a:prstGeom>
            <a:solidFill>
              <a:schemeClr val="accent1"/>
            </a:solidFill>
            <a:ln w="38100" cap="flat" cmpd="sng" algn="ctr">
              <a:noFill/>
              <a:prstDash val="solid"/>
              <a:round/>
              <a:headEnd type="none" w="med" len="med"/>
              <a:tailEnd type="none" w="med" len="med"/>
            </a:ln>
            <a:effectLst/>
          </p:spPr>
        </p:cxnSp>
      </p:grpSp>
      <p:cxnSp>
        <p:nvCxnSpPr>
          <p:cNvPr id="9" name="Straight Connector 8"/>
          <p:cNvCxnSpPr/>
          <p:nvPr/>
        </p:nvCxnSpPr>
        <p:spPr bwMode="auto">
          <a:xfrm>
            <a:off x="2312750" y="3182979"/>
            <a:ext cx="42091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20800" y="1088571"/>
            <a:ext cx="7634516" cy="5593690"/>
            <a:chOff x="1320800" y="1088571"/>
            <a:chExt cx="7634516" cy="5593690"/>
          </a:xfrm>
        </p:grpSpPr>
        <p:pic>
          <p:nvPicPr>
            <p:cNvPr id="8" name="Picture 29" descr="eye6"/>
            <p:cNvPicPr>
              <a:picLocks noChangeAspect="1" noChangeArrowheads="1"/>
            </p:cNvPicPr>
            <p:nvPr/>
          </p:nvPicPr>
          <p:blipFill>
            <a:blip r:embed="rId3" cstate="print"/>
            <a:srcRect/>
            <a:stretch>
              <a:fillRect/>
            </a:stretch>
          </p:blipFill>
          <p:spPr bwMode="auto">
            <a:xfrm>
              <a:off x="1320800" y="1088571"/>
              <a:ext cx="7634516" cy="5593690"/>
            </a:xfrm>
            <a:prstGeom prst="rect">
              <a:avLst/>
            </a:prstGeom>
            <a:noFill/>
            <a:ln w="9525">
              <a:noFill/>
              <a:prstDash val="sysDot"/>
              <a:miter lim="800000"/>
              <a:headEnd/>
              <a:tailEnd/>
            </a:ln>
          </p:spPr>
        </p:pic>
        <p:cxnSp>
          <p:nvCxnSpPr>
            <p:cNvPr id="11" name="Straight Connector 10"/>
            <p:cNvCxnSpPr/>
            <p:nvPr/>
          </p:nvCxnSpPr>
          <p:spPr bwMode="auto">
            <a:xfrm>
              <a:off x="2627086" y="5211875"/>
              <a:ext cx="42091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19" name="Title 18"/>
          <p:cNvSpPr>
            <a:spLocks noGrp="1"/>
          </p:cNvSpPr>
          <p:nvPr>
            <p:ph type="title"/>
          </p:nvPr>
        </p:nvSpPr>
        <p:spPr/>
        <p:txBody>
          <a:bodyPr/>
          <a:lstStyle/>
          <a:p>
            <a:r>
              <a:rPr lang="en-US" dirty="0" smtClean="0"/>
              <a:t>Iris</a:t>
            </a:r>
            <a:endParaRPr lang="en-US"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20800" y="1059543"/>
            <a:ext cx="7634516" cy="5646057"/>
            <a:chOff x="1320800" y="1436914"/>
            <a:chExt cx="7634516" cy="5268686"/>
          </a:xfrm>
        </p:grpSpPr>
        <p:sp>
          <p:nvSpPr>
            <p:cNvPr id="2560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dirty="0"/>
            </a:p>
          </p:txBody>
        </p:sp>
        <p:pic>
          <p:nvPicPr>
            <p:cNvPr id="8" name="Picture 29" descr="eye6"/>
            <p:cNvPicPr>
              <a:picLocks noChangeAspect="1" noChangeArrowheads="1"/>
            </p:cNvPicPr>
            <p:nvPr/>
          </p:nvPicPr>
          <p:blipFill>
            <a:blip r:embed="rId3" cstate="print"/>
            <a:srcRect/>
            <a:stretch>
              <a:fillRect/>
            </a:stretch>
          </p:blipFill>
          <p:spPr bwMode="auto">
            <a:xfrm>
              <a:off x="1320800" y="1436914"/>
              <a:ext cx="7634516" cy="5217886"/>
            </a:xfrm>
            <a:prstGeom prst="rect">
              <a:avLst/>
            </a:prstGeom>
            <a:noFill/>
            <a:ln w="9525">
              <a:noFill/>
              <a:prstDash val="sysDot"/>
              <a:miter lim="800000"/>
              <a:headEnd/>
              <a:tailEnd/>
            </a:ln>
          </p:spPr>
        </p:pic>
        <p:sp>
          <p:nvSpPr>
            <p:cNvPr id="9" name="Text Box 11"/>
            <p:cNvSpPr txBox="1">
              <a:spLocks noChangeArrowheads="1"/>
            </p:cNvSpPr>
            <p:nvPr/>
          </p:nvSpPr>
          <p:spPr bwMode="auto">
            <a:xfrm>
              <a:off x="1726974" y="3921578"/>
              <a:ext cx="727075" cy="287338"/>
            </a:xfrm>
            <a:prstGeom prst="rect">
              <a:avLst/>
            </a:prstGeom>
            <a:noFill/>
            <a:ln w="12700">
              <a:noFill/>
              <a:miter lim="800000"/>
              <a:headEnd type="none" w="sm" len="sm"/>
              <a:tailEnd type="none" w="sm" len="sm"/>
            </a:ln>
          </p:spPr>
          <p:txBody>
            <a:bodyPr>
              <a:spAutoFit/>
            </a:bodyPr>
            <a:lstStyle/>
            <a:p>
              <a:pPr>
                <a:spcBef>
                  <a:spcPct val="50000"/>
                </a:spcBef>
              </a:pPr>
              <a:r>
                <a:rPr lang="en-US" sz="1200" b="1" dirty="0">
                  <a:solidFill>
                    <a:srgbClr val="0C0C08"/>
                  </a:solidFill>
                </a:rPr>
                <a:t>Pupil</a:t>
              </a:r>
            </a:p>
          </p:txBody>
        </p:sp>
        <p:cxnSp>
          <p:nvCxnSpPr>
            <p:cNvPr id="14" name="Straight Connector 13"/>
            <p:cNvCxnSpPr/>
            <p:nvPr/>
          </p:nvCxnSpPr>
          <p:spPr bwMode="auto">
            <a:xfrm flipV="1">
              <a:off x="1770743" y="4122057"/>
              <a:ext cx="551543" cy="14514"/>
            </a:xfrm>
            <a:prstGeom prst="line">
              <a:avLst/>
            </a:prstGeom>
            <a:solidFill>
              <a:schemeClr val="accent1"/>
            </a:solidFill>
            <a:ln w="38100" cap="flat" cmpd="sng" algn="ctr">
              <a:noFill/>
              <a:prstDash val="solid"/>
              <a:round/>
              <a:headEnd type="none" w="med" len="med"/>
              <a:tailEnd type="none" w="med" len="med"/>
            </a:ln>
            <a:effectLst/>
          </p:spPr>
        </p:cxnSp>
      </p:grpSp>
      <p:cxnSp>
        <p:nvCxnSpPr>
          <p:cNvPr id="12" name="Straight Connector 11"/>
          <p:cNvCxnSpPr/>
          <p:nvPr/>
        </p:nvCxnSpPr>
        <p:spPr bwMode="auto">
          <a:xfrm>
            <a:off x="1798382" y="3954531"/>
            <a:ext cx="42091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3" name="Title 12"/>
          <p:cNvSpPr>
            <a:spLocks noGrp="1"/>
          </p:cNvSpPr>
          <p:nvPr>
            <p:ph type="title"/>
          </p:nvPr>
        </p:nvSpPr>
        <p:spPr/>
        <p:txBody>
          <a:bodyPr/>
          <a:lstStyle/>
          <a:p>
            <a:r>
              <a:rPr lang="en-US" smtClean="0"/>
              <a:t>Pupil</a:t>
            </a:r>
            <a:endParaRPr lang="en-US" dirty="0"/>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9" descr="eye6"/>
          <p:cNvPicPr>
            <a:picLocks noChangeAspect="1" noChangeArrowheads="1"/>
          </p:cNvPicPr>
          <p:nvPr/>
        </p:nvPicPr>
        <p:blipFill>
          <a:blip r:embed="rId3" cstate="print"/>
          <a:srcRect/>
          <a:stretch>
            <a:fillRect/>
          </a:stretch>
        </p:blipFill>
        <p:spPr bwMode="auto">
          <a:xfrm>
            <a:off x="1320800" y="1059543"/>
            <a:ext cx="7634516" cy="5591618"/>
          </a:xfrm>
          <a:prstGeom prst="rect">
            <a:avLst/>
          </a:prstGeom>
          <a:noFill/>
          <a:ln w="9525">
            <a:noFill/>
            <a:prstDash val="sysDot"/>
            <a:miter lim="800000"/>
            <a:headEnd/>
            <a:tailEnd/>
          </a:ln>
        </p:spPr>
      </p:pic>
      <p:cxnSp>
        <p:nvCxnSpPr>
          <p:cNvPr id="11" name="Straight Connector 10"/>
          <p:cNvCxnSpPr/>
          <p:nvPr/>
        </p:nvCxnSpPr>
        <p:spPr bwMode="auto">
          <a:xfrm>
            <a:off x="4136571" y="4916904"/>
            <a:ext cx="856343" cy="0"/>
          </a:xfrm>
          <a:prstGeom prst="line">
            <a:avLst/>
          </a:prstGeom>
          <a:solidFill>
            <a:schemeClr val="accent1"/>
          </a:solidFill>
          <a:ln w="38100" cap="flat" cmpd="sng" algn="ctr">
            <a:noFill/>
            <a:prstDash val="solid"/>
            <a:round/>
            <a:headEnd type="none" w="med" len="med"/>
            <a:tailEnd type="none" w="med" len="med"/>
          </a:ln>
          <a:effectLst/>
        </p:spPr>
      </p:cxnSp>
      <p:sp>
        <p:nvSpPr>
          <p:cNvPr id="10" name="Title 9"/>
          <p:cNvSpPr>
            <a:spLocks noGrp="1"/>
          </p:cNvSpPr>
          <p:nvPr>
            <p:ph type="title"/>
          </p:nvPr>
        </p:nvSpPr>
        <p:spPr/>
        <p:txBody>
          <a:bodyPr/>
          <a:lstStyle/>
          <a:p>
            <a:r>
              <a:rPr lang="en-US" dirty="0" smtClean="0"/>
              <a:t>Lens</a:t>
            </a:r>
            <a:endParaRPr lang="en-US" dirty="0"/>
          </a:p>
        </p:txBody>
      </p:sp>
      <p:cxnSp>
        <p:nvCxnSpPr>
          <p:cNvPr id="7" name="Straight Connector 6"/>
          <p:cNvCxnSpPr/>
          <p:nvPr/>
        </p:nvCxnSpPr>
        <p:spPr bwMode="auto">
          <a:xfrm>
            <a:off x="4113038" y="4926115"/>
            <a:ext cx="42091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2" name="Rectangle 4"/>
          <p:cNvSpPr>
            <a:spLocks noGrp="1" noChangeArrowheads="1"/>
          </p:cNvSpPr>
          <p:nvPr>
            <p:ph type="title"/>
          </p:nvPr>
        </p:nvSpPr>
        <p:spPr/>
        <p:txBody>
          <a:bodyPr/>
          <a:lstStyle/>
          <a:p>
            <a:r>
              <a:rPr lang="en-US" dirty="0" smtClean="0">
                <a:solidFill>
                  <a:srgbClr val="333300"/>
                </a:solidFill>
              </a:rPr>
              <a:t>Visual Test</a:t>
            </a:r>
          </a:p>
        </p:txBody>
      </p:sp>
      <p:pic>
        <p:nvPicPr>
          <p:cNvPr id="12291" name="Picture 7" descr="USA"/>
          <p:cNvPicPr>
            <a:picLocks noGrp="1" noChangeAspect="1" noChangeArrowheads="1"/>
          </p:cNvPicPr>
          <p:nvPr>
            <p:ph idx="4294967295"/>
          </p:nvPr>
        </p:nvPicPr>
        <p:blipFill>
          <a:blip r:embed="rId3" cstate="print"/>
          <a:stretch>
            <a:fillRect/>
          </a:stretch>
        </p:blipFill>
        <p:spPr>
          <a:xfrm>
            <a:off x="1612203" y="1240971"/>
            <a:ext cx="6908800" cy="5181600"/>
          </a:xfr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91772" y="1059543"/>
            <a:ext cx="7634516" cy="5534121"/>
            <a:chOff x="1291772" y="1059543"/>
            <a:chExt cx="7634516" cy="5534121"/>
          </a:xfrm>
        </p:grpSpPr>
        <p:pic>
          <p:nvPicPr>
            <p:cNvPr id="8" name="Picture 29" descr="eye6"/>
            <p:cNvPicPr>
              <a:picLocks noChangeAspect="1" noChangeArrowheads="1"/>
            </p:cNvPicPr>
            <p:nvPr/>
          </p:nvPicPr>
          <p:blipFill>
            <a:blip r:embed="rId3" cstate="print"/>
            <a:srcRect/>
            <a:stretch>
              <a:fillRect/>
            </a:stretch>
          </p:blipFill>
          <p:spPr bwMode="auto">
            <a:xfrm>
              <a:off x="1291772" y="1059543"/>
              <a:ext cx="7634516" cy="5534121"/>
            </a:xfrm>
            <a:prstGeom prst="rect">
              <a:avLst/>
            </a:prstGeom>
            <a:noFill/>
            <a:ln w="9525">
              <a:noFill/>
              <a:prstDash val="sysDot"/>
              <a:miter lim="800000"/>
              <a:headEnd/>
              <a:tailEnd/>
            </a:ln>
          </p:spPr>
        </p:pic>
        <p:cxnSp>
          <p:nvCxnSpPr>
            <p:cNvPr id="9" name="Straight Connector 8"/>
            <p:cNvCxnSpPr/>
            <p:nvPr/>
          </p:nvCxnSpPr>
          <p:spPr bwMode="auto">
            <a:xfrm flipV="1">
              <a:off x="6981373" y="2676787"/>
              <a:ext cx="740227" cy="1"/>
            </a:xfrm>
            <a:prstGeom prst="line">
              <a:avLst/>
            </a:prstGeom>
            <a:solidFill>
              <a:schemeClr val="accent1"/>
            </a:solidFill>
            <a:ln w="38100" cap="flat" cmpd="sng" algn="ctr">
              <a:noFill/>
              <a:prstDash val="solid"/>
              <a:round/>
              <a:headEnd type="none" w="med" len="med"/>
              <a:tailEnd type="none" w="med" len="med"/>
            </a:ln>
            <a:effectLst/>
          </p:spPr>
        </p:cxnSp>
      </p:grpSp>
      <p:sp>
        <p:nvSpPr>
          <p:cNvPr id="11" name="Title 10"/>
          <p:cNvSpPr>
            <a:spLocks noGrp="1"/>
          </p:cNvSpPr>
          <p:nvPr>
            <p:ph type="title"/>
          </p:nvPr>
        </p:nvSpPr>
        <p:spPr/>
        <p:txBody>
          <a:bodyPr/>
          <a:lstStyle/>
          <a:p>
            <a:r>
              <a:rPr lang="en-US" dirty="0" smtClean="0"/>
              <a:t>Retina</a:t>
            </a:r>
            <a:endParaRPr lang="en-US" dirty="0"/>
          </a:p>
        </p:txBody>
      </p:sp>
      <p:cxnSp>
        <p:nvCxnSpPr>
          <p:cNvPr id="7" name="Straight Connector 6"/>
          <p:cNvCxnSpPr/>
          <p:nvPr/>
        </p:nvCxnSpPr>
        <p:spPr bwMode="auto">
          <a:xfrm>
            <a:off x="7127648" y="2668700"/>
            <a:ext cx="42091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Photoreceptor Cells</a:t>
            </a:r>
            <a:endParaRPr lang="en-US" dirty="0"/>
          </a:p>
        </p:txBody>
      </p:sp>
      <p:sp>
        <p:nvSpPr>
          <p:cNvPr id="4" name="Content Placeholder 3"/>
          <p:cNvSpPr>
            <a:spLocks noGrp="1"/>
          </p:cNvSpPr>
          <p:nvPr>
            <p:ph sz="half" idx="1"/>
          </p:nvPr>
        </p:nvSpPr>
        <p:spPr>
          <a:xfrm>
            <a:off x="1295400" y="990600"/>
            <a:ext cx="3733800" cy="5181600"/>
          </a:xfrm>
        </p:spPr>
        <p:txBody>
          <a:bodyPr/>
          <a:lstStyle/>
          <a:p>
            <a:r>
              <a:rPr lang="en-US" sz="2400" dirty="0" smtClean="0">
                <a:solidFill>
                  <a:schemeClr val="tx1">
                    <a:lumMod val="50000"/>
                  </a:schemeClr>
                </a:solidFill>
              </a:rPr>
              <a:t>Cone cells:</a:t>
            </a:r>
          </a:p>
          <a:p>
            <a:pPr lvl="1"/>
            <a:r>
              <a:rPr lang="en-US" sz="1800" dirty="0" smtClean="0">
                <a:solidFill>
                  <a:schemeClr val="tx1">
                    <a:lumMod val="50000"/>
                  </a:schemeClr>
                </a:solidFill>
              </a:rPr>
              <a:t>Used in periods of bright light</a:t>
            </a:r>
          </a:p>
          <a:p>
            <a:pPr lvl="1"/>
            <a:r>
              <a:rPr lang="en-US" sz="1800" dirty="0" smtClean="0">
                <a:solidFill>
                  <a:schemeClr val="tx1">
                    <a:lumMod val="50000"/>
                  </a:schemeClr>
                </a:solidFill>
              </a:rPr>
              <a:t>Identifies colors</a:t>
            </a:r>
          </a:p>
          <a:p>
            <a:pPr lvl="1"/>
            <a:r>
              <a:rPr lang="en-US" sz="1800" dirty="0" smtClean="0">
                <a:solidFill>
                  <a:schemeClr val="tx1">
                    <a:lumMod val="50000"/>
                  </a:schemeClr>
                </a:solidFill>
              </a:rPr>
              <a:t>Sharp visual acuity and color sense </a:t>
            </a:r>
          </a:p>
          <a:p>
            <a:pPr lvl="1"/>
            <a:r>
              <a:rPr lang="en-US" sz="1800" dirty="0" smtClean="0">
                <a:solidFill>
                  <a:schemeClr val="tx1">
                    <a:lumMod val="50000"/>
                  </a:schemeClr>
                </a:solidFill>
              </a:rPr>
              <a:t>7 million in fovea and parafoveal regions</a:t>
            </a:r>
          </a:p>
          <a:p>
            <a:pPr lvl="1"/>
            <a:r>
              <a:rPr lang="en-US" sz="1800" dirty="0" smtClean="0">
                <a:solidFill>
                  <a:schemeClr val="tx1">
                    <a:lumMod val="50000"/>
                  </a:schemeClr>
                </a:solidFill>
              </a:rPr>
              <a:t>1:1 ratio of cone cells to neuron cells</a:t>
            </a:r>
          </a:p>
          <a:p>
            <a:pPr lvl="1"/>
            <a:r>
              <a:rPr lang="en-US" sz="1800" dirty="0" smtClean="0">
                <a:solidFill>
                  <a:schemeClr val="tx1">
                    <a:lumMod val="50000"/>
                  </a:schemeClr>
                </a:solidFill>
              </a:rPr>
              <a:t>Produces Iodopsin</a:t>
            </a:r>
          </a:p>
          <a:p>
            <a:endParaRPr lang="en-US" sz="1800" dirty="0">
              <a:solidFill>
                <a:schemeClr val="tx1">
                  <a:lumMod val="50000"/>
                </a:schemeClr>
              </a:solidFill>
            </a:endParaRPr>
          </a:p>
        </p:txBody>
      </p:sp>
      <p:sp>
        <p:nvSpPr>
          <p:cNvPr id="5" name="Content Placeholder 4"/>
          <p:cNvSpPr>
            <a:spLocks noGrp="1"/>
          </p:cNvSpPr>
          <p:nvPr>
            <p:ph sz="half" idx="2"/>
          </p:nvPr>
        </p:nvSpPr>
        <p:spPr>
          <a:xfrm>
            <a:off x="5181600" y="990600"/>
            <a:ext cx="3733800" cy="5181600"/>
          </a:xfrm>
        </p:spPr>
        <p:txBody>
          <a:bodyPr/>
          <a:lstStyle/>
          <a:p>
            <a:r>
              <a:rPr lang="en-US" sz="2400" dirty="0" smtClean="0">
                <a:solidFill>
                  <a:schemeClr val="tx1">
                    <a:lumMod val="50000"/>
                  </a:schemeClr>
                </a:solidFill>
              </a:rPr>
              <a:t>Rod cells:</a:t>
            </a:r>
          </a:p>
          <a:p>
            <a:pPr lvl="1"/>
            <a:r>
              <a:rPr lang="en-US" sz="1800" dirty="0" smtClean="0">
                <a:solidFill>
                  <a:schemeClr val="tx1">
                    <a:lumMod val="50000"/>
                  </a:schemeClr>
                </a:solidFill>
              </a:rPr>
              <a:t>Used in periods of low ambient light and darkness</a:t>
            </a:r>
          </a:p>
          <a:p>
            <a:pPr lvl="1"/>
            <a:r>
              <a:rPr lang="en-US" sz="1800" dirty="0" smtClean="0">
                <a:solidFill>
                  <a:schemeClr val="tx1">
                    <a:lumMod val="50000"/>
                  </a:schemeClr>
                </a:solidFill>
              </a:rPr>
              <a:t>Identifies outline of  shapes and silhouettes </a:t>
            </a:r>
          </a:p>
          <a:p>
            <a:pPr lvl="1"/>
            <a:r>
              <a:rPr lang="en-US" sz="1800" dirty="0" smtClean="0">
                <a:solidFill>
                  <a:schemeClr val="tx1">
                    <a:lumMod val="50000"/>
                  </a:schemeClr>
                </a:solidFill>
              </a:rPr>
              <a:t>Poor color sense and visual acuity</a:t>
            </a:r>
          </a:p>
          <a:p>
            <a:pPr lvl="1"/>
            <a:r>
              <a:rPr lang="en-US" sz="1800" dirty="0" smtClean="0">
                <a:solidFill>
                  <a:schemeClr val="tx1">
                    <a:lumMod val="50000"/>
                  </a:schemeClr>
                </a:solidFill>
              </a:rPr>
              <a:t>120 million rod cells </a:t>
            </a:r>
          </a:p>
          <a:p>
            <a:pPr lvl="1"/>
            <a:r>
              <a:rPr lang="en-US" sz="1800" dirty="0" smtClean="0">
                <a:solidFill>
                  <a:schemeClr val="tx1">
                    <a:lumMod val="50000"/>
                  </a:schemeClr>
                </a:solidFill>
              </a:rPr>
              <a:t>10:1 to 10,000:1ratio of rod cells to neuron cells</a:t>
            </a:r>
          </a:p>
          <a:p>
            <a:pPr lvl="1"/>
            <a:r>
              <a:rPr lang="en-US" sz="1800" dirty="0" smtClean="0">
                <a:solidFill>
                  <a:schemeClr val="tx1">
                    <a:lumMod val="50000"/>
                  </a:schemeClr>
                </a:solidFill>
              </a:rPr>
              <a:t>Produces </a:t>
            </a:r>
            <a:r>
              <a:rPr lang="en-US" sz="1800" dirty="0" smtClean="0"/>
              <a:t>Rhodopsin</a:t>
            </a:r>
            <a:r>
              <a:rPr lang="en-US" sz="1800" dirty="0" smtClean="0">
                <a:solidFill>
                  <a:schemeClr val="tx1">
                    <a:lumMod val="50000"/>
                  </a:schemeClr>
                </a:solidFill>
              </a:rPr>
              <a:t> (Visual Purple)</a:t>
            </a:r>
          </a:p>
          <a:p>
            <a:endParaRPr lang="en-US" sz="1800" dirty="0">
              <a:solidFill>
                <a:schemeClr val="tx1">
                  <a:lumMod val="50000"/>
                </a:schemeClr>
              </a:solidFill>
            </a:endParaRPr>
          </a:p>
        </p:txBody>
      </p:sp>
      <p:pic>
        <p:nvPicPr>
          <p:cNvPr id="6" name="Picture 2"/>
          <p:cNvPicPr>
            <a:picLocks noChangeAspect="1" noChangeArrowheads="1"/>
          </p:cNvPicPr>
          <p:nvPr/>
        </p:nvPicPr>
        <p:blipFill>
          <a:blip r:embed="rId3" cstate="print"/>
          <a:srcRect/>
          <a:stretch>
            <a:fillRect/>
          </a:stretch>
        </p:blipFill>
        <p:spPr bwMode="auto">
          <a:xfrm>
            <a:off x="1981200" y="4724400"/>
            <a:ext cx="6477000" cy="2133600"/>
          </a:xfrm>
          <a:prstGeom prst="rect">
            <a:avLst/>
          </a:prstGeom>
          <a:noFill/>
          <a:ln w="12700">
            <a:noFill/>
            <a:miter lim="800000"/>
            <a:headEnd type="none" w="sm" len="sm"/>
            <a:tailEnd type="none" w="sm" len="sm"/>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yewhole"/>
          <p:cNvPicPr>
            <a:picLocks noChangeAspect="1" noChangeArrowheads="1"/>
          </p:cNvPicPr>
          <p:nvPr/>
        </p:nvPicPr>
        <p:blipFill>
          <a:blip r:embed="rId3" cstate="print"/>
          <a:srcRect/>
          <a:stretch>
            <a:fillRect/>
          </a:stretch>
        </p:blipFill>
        <p:spPr bwMode="auto">
          <a:xfrm rot="10800000" flipH="1">
            <a:off x="1195683" y="1528465"/>
            <a:ext cx="4921099" cy="4572000"/>
          </a:xfrm>
          <a:prstGeom prst="rect">
            <a:avLst/>
          </a:prstGeom>
          <a:noFill/>
          <a:ln w="9525">
            <a:noFill/>
            <a:miter lim="800000"/>
            <a:headEnd/>
            <a:tailEnd/>
          </a:ln>
        </p:spPr>
      </p:pic>
      <p:grpSp>
        <p:nvGrpSpPr>
          <p:cNvPr id="2" name="Group 11"/>
          <p:cNvGrpSpPr/>
          <p:nvPr/>
        </p:nvGrpSpPr>
        <p:grpSpPr>
          <a:xfrm>
            <a:off x="2382982" y="1066800"/>
            <a:ext cx="6076108" cy="5490865"/>
            <a:chOff x="1447800" y="1295400"/>
            <a:chExt cx="6076108" cy="5490865"/>
          </a:xfrm>
        </p:grpSpPr>
        <p:sp>
          <p:nvSpPr>
            <p:cNvPr id="6" name="Text Box 9"/>
            <p:cNvSpPr txBox="1">
              <a:spLocks noChangeArrowheads="1"/>
            </p:cNvSpPr>
            <p:nvPr/>
          </p:nvSpPr>
          <p:spPr bwMode="auto">
            <a:xfrm>
              <a:off x="1447800" y="1295400"/>
              <a:ext cx="1590500" cy="461665"/>
            </a:xfrm>
            <a:prstGeom prst="rect">
              <a:avLst/>
            </a:prstGeom>
            <a:noFill/>
            <a:ln w="9525">
              <a:noFill/>
              <a:miter lim="800000"/>
              <a:headEnd/>
              <a:tailEnd/>
            </a:ln>
          </p:spPr>
          <p:txBody>
            <a:bodyPr wrap="none">
              <a:spAutoFit/>
            </a:bodyPr>
            <a:lstStyle/>
            <a:p>
              <a:r>
                <a:rPr lang="en-US" sz="2400" dirty="0" smtClean="0">
                  <a:latin typeface="+mn-lt"/>
                </a:rPr>
                <a:t>Peripheral</a:t>
              </a:r>
              <a:endParaRPr lang="en-US" sz="2400" dirty="0">
                <a:latin typeface="+mn-lt"/>
              </a:endParaRPr>
            </a:p>
          </p:txBody>
        </p:sp>
        <p:sp>
          <p:nvSpPr>
            <p:cNvPr id="7" name="Text Box 7"/>
            <p:cNvSpPr txBox="1">
              <a:spLocks noChangeArrowheads="1"/>
            </p:cNvSpPr>
            <p:nvPr/>
          </p:nvSpPr>
          <p:spPr bwMode="auto">
            <a:xfrm>
              <a:off x="1524000" y="6324600"/>
              <a:ext cx="1590500" cy="461665"/>
            </a:xfrm>
            <a:prstGeom prst="rect">
              <a:avLst/>
            </a:prstGeom>
            <a:noFill/>
            <a:ln w="9525">
              <a:noFill/>
              <a:miter lim="800000"/>
              <a:headEnd/>
              <a:tailEnd/>
            </a:ln>
          </p:spPr>
          <p:txBody>
            <a:bodyPr wrap="none">
              <a:spAutoFit/>
            </a:bodyPr>
            <a:lstStyle/>
            <a:p>
              <a:r>
                <a:rPr lang="en-US" sz="2400" dirty="0" smtClean="0">
                  <a:latin typeface="+mn-lt"/>
                </a:rPr>
                <a:t>Peripheral</a:t>
              </a:r>
              <a:endParaRPr lang="en-US" sz="2400" dirty="0">
                <a:latin typeface="+mn-lt"/>
              </a:endParaRPr>
            </a:p>
          </p:txBody>
        </p:sp>
        <p:sp>
          <p:nvSpPr>
            <p:cNvPr id="8" name="Text Box 6"/>
            <p:cNvSpPr txBox="1">
              <a:spLocks noChangeArrowheads="1"/>
            </p:cNvSpPr>
            <p:nvPr/>
          </p:nvSpPr>
          <p:spPr bwMode="auto">
            <a:xfrm>
              <a:off x="5181600" y="2438655"/>
              <a:ext cx="1657826" cy="461665"/>
            </a:xfrm>
            <a:prstGeom prst="rect">
              <a:avLst/>
            </a:prstGeom>
            <a:noFill/>
            <a:ln w="9525">
              <a:noFill/>
              <a:miter lim="800000"/>
              <a:headEnd/>
              <a:tailEnd/>
            </a:ln>
          </p:spPr>
          <p:txBody>
            <a:bodyPr wrap="none">
              <a:spAutoFit/>
            </a:bodyPr>
            <a:lstStyle/>
            <a:p>
              <a:r>
                <a:rPr lang="en-US" sz="2400" dirty="0" smtClean="0">
                  <a:latin typeface="+mn-lt"/>
                </a:rPr>
                <a:t>Parafoveal</a:t>
              </a:r>
              <a:endParaRPr lang="en-US" sz="2400" dirty="0">
                <a:latin typeface="+mn-lt"/>
              </a:endParaRPr>
            </a:p>
          </p:txBody>
        </p:sp>
        <p:sp>
          <p:nvSpPr>
            <p:cNvPr id="9" name="Text Box 6"/>
            <p:cNvSpPr txBox="1">
              <a:spLocks noChangeArrowheads="1"/>
            </p:cNvSpPr>
            <p:nvPr/>
          </p:nvSpPr>
          <p:spPr bwMode="auto">
            <a:xfrm>
              <a:off x="5181600" y="5242965"/>
              <a:ext cx="1657826" cy="461665"/>
            </a:xfrm>
            <a:prstGeom prst="rect">
              <a:avLst/>
            </a:prstGeom>
            <a:noFill/>
            <a:ln w="9525">
              <a:noFill/>
              <a:miter lim="800000"/>
              <a:headEnd/>
              <a:tailEnd/>
            </a:ln>
          </p:spPr>
          <p:txBody>
            <a:bodyPr wrap="none">
              <a:spAutoFit/>
            </a:bodyPr>
            <a:lstStyle/>
            <a:p>
              <a:r>
                <a:rPr lang="en-US" sz="2400" dirty="0" smtClean="0">
                  <a:latin typeface="+mn-lt"/>
                </a:rPr>
                <a:t>Parafoveal</a:t>
              </a:r>
              <a:endParaRPr lang="en-US" sz="2400" dirty="0">
                <a:latin typeface="+mn-lt"/>
              </a:endParaRPr>
            </a:p>
          </p:txBody>
        </p:sp>
        <p:sp>
          <p:nvSpPr>
            <p:cNvPr id="10" name="Text Box 5"/>
            <p:cNvSpPr txBox="1">
              <a:spLocks noChangeArrowheads="1"/>
            </p:cNvSpPr>
            <p:nvPr/>
          </p:nvSpPr>
          <p:spPr bwMode="auto">
            <a:xfrm>
              <a:off x="5181600" y="3016306"/>
              <a:ext cx="2342308" cy="461665"/>
            </a:xfrm>
            <a:prstGeom prst="rect">
              <a:avLst/>
            </a:prstGeom>
            <a:noFill/>
            <a:ln w="9525">
              <a:noFill/>
              <a:miter lim="800000"/>
              <a:headEnd/>
              <a:tailEnd/>
            </a:ln>
          </p:spPr>
          <p:txBody>
            <a:bodyPr wrap="none">
              <a:spAutoFit/>
            </a:bodyPr>
            <a:lstStyle/>
            <a:p>
              <a:r>
                <a:rPr lang="en-US" sz="2400" dirty="0" smtClean="0">
                  <a:latin typeface="+mn-lt"/>
                </a:rPr>
                <a:t>Fovea Centralis</a:t>
              </a:r>
              <a:endParaRPr lang="en-US" sz="2400" dirty="0">
                <a:latin typeface="+mn-lt"/>
              </a:endParaRPr>
            </a:p>
          </p:txBody>
        </p:sp>
        <p:sp>
          <p:nvSpPr>
            <p:cNvPr id="11" name="Text Box 4"/>
            <p:cNvSpPr txBox="1">
              <a:spLocks noChangeArrowheads="1"/>
            </p:cNvSpPr>
            <p:nvPr/>
          </p:nvSpPr>
          <p:spPr bwMode="auto">
            <a:xfrm>
              <a:off x="5105457" y="3745263"/>
              <a:ext cx="1810111" cy="461665"/>
            </a:xfrm>
            <a:prstGeom prst="rect">
              <a:avLst/>
            </a:prstGeom>
            <a:noFill/>
            <a:ln w="9525">
              <a:noFill/>
              <a:miter lim="800000"/>
              <a:headEnd/>
              <a:tailEnd/>
            </a:ln>
          </p:spPr>
          <p:txBody>
            <a:bodyPr wrap="none">
              <a:spAutoFit/>
            </a:bodyPr>
            <a:lstStyle/>
            <a:p>
              <a:r>
                <a:rPr lang="en-US" sz="2400" dirty="0" smtClean="0">
                  <a:latin typeface="+mn-lt"/>
                </a:rPr>
                <a:t>Optic Nerve</a:t>
              </a:r>
              <a:endParaRPr lang="en-US" sz="2400" dirty="0">
                <a:latin typeface="+mn-lt"/>
              </a:endParaRPr>
            </a:p>
          </p:txBody>
        </p:sp>
      </p:grpSp>
      <p:sp>
        <p:nvSpPr>
          <p:cNvPr id="18" name="Title 17"/>
          <p:cNvSpPr>
            <a:spLocks noGrp="1"/>
          </p:cNvSpPr>
          <p:nvPr>
            <p:ph type="title"/>
          </p:nvPr>
        </p:nvSpPr>
        <p:spPr/>
        <p:txBody>
          <a:bodyPr/>
          <a:lstStyle/>
          <a:p>
            <a:r>
              <a:rPr lang="en-US" dirty="0" smtClean="0"/>
              <a:t>Retina Overview</a:t>
            </a:r>
            <a:endParaRPr lang="en-US" dirty="0"/>
          </a:p>
        </p:txBody>
      </p:sp>
      <p:cxnSp>
        <p:nvCxnSpPr>
          <p:cNvPr id="4" name="Straight Arrow Connector 3"/>
          <p:cNvCxnSpPr/>
          <p:nvPr/>
        </p:nvCxnSpPr>
        <p:spPr>
          <a:xfrm flipH="1">
            <a:off x="5356927" y="3018538"/>
            <a:ext cx="759855" cy="645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Fovea Centralis</a:t>
            </a:r>
            <a:endParaRPr lang="en-US" dirty="0"/>
          </a:p>
        </p:txBody>
      </p:sp>
      <p:grpSp>
        <p:nvGrpSpPr>
          <p:cNvPr id="17" name="Group 16"/>
          <p:cNvGrpSpPr/>
          <p:nvPr/>
        </p:nvGrpSpPr>
        <p:grpSpPr>
          <a:xfrm>
            <a:off x="2336801" y="1995714"/>
            <a:ext cx="6807199" cy="4862286"/>
            <a:chOff x="1132115" y="1117600"/>
            <a:chExt cx="7634516" cy="5534121"/>
          </a:xfrm>
        </p:grpSpPr>
        <p:pic>
          <p:nvPicPr>
            <p:cNvPr id="14" name="Picture 29" descr="eye6"/>
            <p:cNvPicPr>
              <a:picLocks noChangeAspect="1" noChangeArrowheads="1"/>
            </p:cNvPicPr>
            <p:nvPr/>
          </p:nvPicPr>
          <p:blipFill>
            <a:blip r:embed="rId3" cstate="print"/>
            <a:srcRect/>
            <a:stretch>
              <a:fillRect/>
            </a:stretch>
          </p:blipFill>
          <p:spPr bwMode="auto">
            <a:xfrm>
              <a:off x="1132115" y="1117600"/>
              <a:ext cx="7634516" cy="5534121"/>
            </a:xfrm>
            <a:prstGeom prst="rect">
              <a:avLst/>
            </a:prstGeom>
            <a:noFill/>
            <a:ln w="9525">
              <a:noFill/>
              <a:prstDash val="sysDot"/>
              <a:miter lim="800000"/>
              <a:headEnd/>
              <a:tailEnd/>
            </a:ln>
          </p:spPr>
        </p:pic>
        <p:cxnSp>
          <p:nvCxnSpPr>
            <p:cNvPr id="16" name="Straight Connector 15"/>
            <p:cNvCxnSpPr/>
            <p:nvPr/>
          </p:nvCxnSpPr>
          <p:spPr>
            <a:xfrm>
              <a:off x="7184571" y="3846286"/>
              <a:ext cx="841829" cy="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pic>
        <p:nvPicPr>
          <p:cNvPr id="11" name="Picture 1031"/>
          <p:cNvPicPr>
            <a:picLocks noChangeAspect="1" noChangeArrowheads="1"/>
          </p:cNvPicPr>
          <p:nvPr/>
        </p:nvPicPr>
        <p:blipFill>
          <a:blip r:embed="rId4" cstate="print"/>
          <a:srcRect/>
          <a:stretch>
            <a:fillRect/>
          </a:stretch>
        </p:blipFill>
        <p:spPr bwMode="auto">
          <a:xfrm>
            <a:off x="1142093" y="1019856"/>
            <a:ext cx="2917070" cy="2187802"/>
          </a:xfrm>
          <a:prstGeom prst="rect">
            <a:avLst/>
          </a:prstGeom>
          <a:noFill/>
          <a:ln w="12700">
            <a:noFill/>
            <a:miter lim="800000"/>
            <a:headEnd type="none" w="sm" len="sm"/>
            <a:tailEnd type="none" w="sm" len="sm"/>
          </a:ln>
        </p:spPr>
      </p:pic>
      <p:cxnSp>
        <p:nvCxnSpPr>
          <p:cNvPr id="8" name="Straight Connector 7"/>
          <p:cNvCxnSpPr/>
          <p:nvPr/>
        </p:nvCxnSpPr>
        <p:spPr bwMode="auto">
          <a:xfrm flipV="1">
            <a:off x="7727723" y="4414838"/>
            <a:ext cx="716190" cy="11225"/>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336801" y="1995714"/>
            <a:ext cx="6807199" cy="4862286"/>
            <a:chOff x="1132115" y="1117600"/>
            <a:chExt cx="7634516" cy="5534121"/>
          </a:xfrm>
        </p:grpSpPr>
        <p:pic>
          <p:nvPicPr>
            <p:cNvPr id="15" name="Picture 29" descr="eye6"/>
            <p:cNvPicPr>
              <a:picLocks noChangeAspect="1" noChangeArrowheads="1"/>
            </p:cNvPicPr>
            <p:nvPr/>
          </p:nvPicPr>
          <p:blipFill>
            <a:blip r:embed="rId3" cstate="print"/>
            <a:srcRect/>
            <a:stretch>
              <a:fillRect/>
            </a:stretch>
          </p:blipFill>
          <p:spPr bwMode="auto">
            <a:xfrm>
              <a:off x="1132115" y="1117600"/>
              <a:ext cx="7634516" cy="5534121"/>
            </a:xfrm>
            <a:prstGeom prst="rect">
              <a:avLst/>
            </a:prstGeom>
            <a:noFill/>
            <a:ln w="9525">
              <a:noFill/>
              <a:prstDash val="sysDot"/>
              <a:miter lim="800000"/>
              <a:headEnd/>
              <a:tailEnd/>
            </a:ln>
          </p:spPr>
        </p:pic>
        <p:cxnSp>
          <p:nvCxnSpPr>
            <p:cNvPr id="16" name="Straight Connector 15"/>
            <p:cNvCxnSpPr/>
            <p:nvPr/>
          </p:nvCxnSpPr>
          <p:spPr>
            <a:xfrm>
              <a:off x="7721755" y="5002669"/>
              <a:ext cx="841829" cy="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pic>
        <p:nvPicPr>
          <p:cNvPr id="11" name="Picture 1031"/>
          <p:cNvPicPr>
            <a:picLocks noChangeAspect="1" noChangeArrowheads="1"/>
          </p:cNvPicPr>
          <p:nvPr/>
        </p:nvPicPr>
        <p:blipFill>
          <a:blip r:embed="rId4" cstate="print"/>
          <a:srcRect/>
          <a:stretch>
            <a:fillRect/>
          </a:stretch>
        </p:blipFill>
        <p:spPr bwMode="auto">
          <a:xfrm>
            <a:off x="1127578" y="1019856"/>
            <a:ext cx="2897717" cy="2173287"/>
          </a:xfrm>
          <a:prstGeom prst="rect">
            <a:avLst/>
          </a:prstGeom>
          <a:noFill/>
          <a:ln w="12700">
            <a:noFill/>
            <a:miter lim="800000"/>
            <a:headEnd type="none" w="sm" len="sm"/>
            <a:tailEnd type="none" w="sm" len="sm"/>
          </a:ln>
        </p:spPr>
      </p:pic>
      <p:sp>
        <p:nvSpPr>
          <p:cNvPr id="10" name="Title 9"/>
          <p:cNvSpPr>
            <a:spLocks noGrp="1"/>
          </p:cNvSpPr>
          <p:nvPr>
            <p:ph type="title"/>
          </p:nvPr>
        </p:nvSpPr>
        <p:spPr/>
        <p:txBody>
          <a:bodyPr/>
          <a:lstStyle/>
          <a:p>
            <a:r>
              <a:rPr lang="en-US" dirty="0" smtClean="0"/>
              <a:t>Optic Nerve</a:t>
            </a:r>
            <a:endParaRPr lang="en-US" dirty="0"/>
          </a:p>
        </p:txBody>
      </p:sp>
      <p:cxnSp>
        <p:nvCxnSpPr>
          <p:cNvPr id="7" name="Straight Connector 6"/>
          <p:cNvCxnSpPr/>
          <p:nvPr/>
        </p:nvCxnSpPr>
        <p:spPr bwMode="auto">
          <a:xfrm>
            <a:off x="8413523" y="5440475"/>
            <a:ext cx="42091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Retinal Blind Spots</a:t>
            </a:r>
            <a:endParaRPr lang="en-US" dirty="0"/>
          </a:p>
        </p:txBody>
      </p:sp>
      <p:sp>
        <p:nvSpPr>
          <p:cNvPr id="3" name="Content Placeholder 2"/>
          <p:cNvSpPr>
            <a:spLocks noGrp="1"/>
          </p:cNvSpPr>
          <p:nvPr>
            <p:ph sz="half" idx="1"/>
          </p:nvPr>
        </p:nvSpPr>
        <p:spPr/>
        <p:txBody>
          <a:bodyPr/>
          <a:lstStyle/>
          <a:p>
            <a:r>
              <a:rPr lang="en-US" sz="2400" dirty="0" smtClean="0"/>
              <a:t>Day blind spot:</a:t>
            </a:r>
          </a:p>
          <a:p>
            <a:pPr lvl="1"/>
            <a:r>
              <a:rPr lang="en-US" sz="2000" dirty="0" smtClean="0"/>
              <a:t>Related to position of  optic disc on the retina</a:t>
            </a:r>
          </a:p>
          <a:p>
            <a:pPr lvl="1"/>
            <a:r>
              <a:rPr lang="en-US" sz="2000" dirty="0" smtClean="0"/>
              <a:t>Located 15 degrees from fovea</a:t>
            </a:r>
          </a:p>
          <a:p>
            <a:pPr lvl="1"/>
            <a:r>
              <a:rPr lang="en-US" sz="2000" dirty="0" smtClean="0"/>
              <a:t>No photoreceptor cells (rods or cones)</a:t>
            </a:r>
          </a:p>
          <a:p>
            <a:pPr lvl="1"/>
            <a:r>
              <a:rPr lang="en-US" sz="2000" dirty="0" smtClean="0"/>
              <a:t>Encompasses </a:t>
            </a:r>
            <a:r>
              <a:rPr lang="en-US" sz="2000" b="1" dirty="0" smtClean="0"/>
              <a:t>5.5 to 7.5 </a:t>
            </a:r>
            <a:r>
              <a:rPr lang="en-US" sz="2000" dirty="0" smtClean="0"/>
              <a:t>degrees of visual field</a:t>
            </a:r>
          </a:p>
          <a:p>
            <a:pPr lvl="1"/>
            <a:r>
              <a:rPr lang="en-US" sz="2000" dirty="0" smtClean="0"/>
              <a:t>Compensate with binocular vision</a:t>
            </a:r>
            <a:endParaRPr lang="en-US" sz="2000" dirty="0"/>
          </a:p>
        </p:txBody>
      </p:sp>
      <p:sp>
        <p:nvSpPr>
          <p:cNvPr id="4" name="Content Placeholder 3"/>
          <p:cNvSpPr>
            <a:spLocks noGrp="1"/>
          </p:cNvSpPr>
          <p:nvPr>
            <p:ph sz="half" idx="2"/>
          </p:nvPr>
        </p:nvSpPr>
        <p:spPr/>
        <p:txBody>
          <a:bodyPr/>
          <a:lstStyle/>
          <a:p>
            <a:r>
              <a:rPr lang="en-US" sz="2400" dirty="0" smtClean="0"/>
              <a:t>Night blind spot:</a:t>
            </a:r>
          </a:p>
          <a:p>
            <a:pPr lvl="1"/>
            <a:r>
              <a:rPr lang="en-US" sz="2000" dirty="0" smtClean="0"/>
              <a:t>Located in central viewing axis (fovea)</a:t>
            </a:r>
          </a:p>
          <a:p>
            <a:pPr lvl="1"/>
            <a:r>
              <a:rPr lang="en-US" sz="2000" dirty="0" smtClean="0"/>
              <a:t>Absence of rod cells in fovea</a:t>
            </a:r>
          </a:p>
          <a:p>
            <a:pPr lvl="1"/>
            <a:r>
              <a:rPr lang="en-US" sz="2000" dirty="0" smtClean="0"/>
              <a:t>Inability of cone cell function</a:t>
            </a:r>
          </a:p>
          <a:p>
            <a:pPr lvl="1"/>
            <a:r>
              <a:rPr lang="en-US" sz="2000" dirty="0" smtClean="0"/>
              <a:t>Encompasses an area of </a:t>
            </a:r>
            <a:r>
              <a:rPr lang="en-US" sz="2000" b="1" dirty="0" smtClean="0"/>
              <a:t>5 to 10 </a:t>
            </a:r>
            <a:r>
              <a:rPr lang="en-US" sz="2000" dirty="0" smtClean="0"/>
              <a:t>degrees of central, visual field</a:t>
            </a:r>
          </a:p>
          <a:p>
            <a:pPr lvl="1"/>
            <a:r>
              <a:rPr lang="en-US" sz="2000" dirty="0" smtClean="0"/>
              <a:t>Viewer must scan to compensate</a:t>
            </a:r>
          </a:p>
          <a:p>
            <a:endParaRPr lang="en-US" sz="2400" dirty="0"/>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333300"/>
                </a:solidFill>
              </a:rPr>
              <a:t>Anatomy Review</a:t>
            </a:r>
            <a:endParaRPr lang="en-US" dirty="0"/>
          </a:p>
        </p:txBody>
      </p:sp>
      <p:pic>
        <p:nvPicPr>
          <p:cNvPr id="33794" name="Picture 2" descr="Anatomy of the Eye"/>
          <p:cNvPicPr>
            <a:picLocks noGrp="1" noChangeAspect="1" noChangeArrowheads="1"/>
          </p:cNvPicPr>
          <p:nvPr>
            <p:ph idx="4294967295"/>
          </p:nvPr>
        </p:nvPicPr>
        <p:blipFill>
          <a:blip r:embed="rId2" cstate="print"/>
          <a:srcRect l="1575" t="3485" r="2014" b="3346"/>
          <a:stretch>
            <a:fillRect/>
          </a:stretch>
        </p:blipFill>
        <p:spPr>
          <a:xfrm>
            <a:off x="1286189" y="1205802"/>
            <a:ext cx="7697037" cy="5456255"/>
          </a:xfrm>
        </p:spPr>
      </p:pic>
      <p:sp>
        <p:nvSpPr>
          <p:cNvPr id="6" name="TextBox 5"/>
          <p:cNvSpPr txBox="1"/>
          <p:nvPr/>
        </p:nvSpPr>
        <p:spPr>
          <a:xfrm>
            <a:off x="1137302" y="2428224"/>
            <a:ext cx="1302913" cy="646331"/>
          </a:xfrm>
          <a:prstGeom prst="rect">
            <a:avLst/>
          </a:prstGeom>
          <a:solidFill>
            <a:schemeClr val="bg1"/>
          </a:solidFill>
        </p:spPr>
        <p:txBody>
          <a:bodyPr wrap="square" rtlCol="0">
            <a:spAutoFit/>
          </a:bodyPr>
          <a:lstStyle/>
          <a:p>
            <a:pPr algn="ctr"/>
            <a:r>
              <a:rPr lang="en-US" sz="1800" dirty="0" smtClean="0">
                <a:latin typeface="+mn-lt"/>
                <a:cs typeface="Arial" pitchFamily="34" charset="0"/>
              </a:rPr>
              <a:t>Fovea </a:t>
            </a:r>
          </a:p>
          <a:p>
            <a:pPr algn="ctr"/>
            <a:r>
              <a:rPr lang="en-US" sz="1800" dirty="0" err="1" smtClean="0">
                <a:latin typeface="+mn-lt"/>
                <a:cs typeface="Arial" pitchFamily="34" charset="0"/>
              </a:rPr>
              <a:t>Centralis</a:t>
            </a:r>
            <a:endParaRPr lang="en-US" sz="1800" dirty="0">
              <a:latin typeface="+mn-lt"/>
              <a:cs typeface="Arial" pitchFamily="34" charset="0"/>
            </a:endParaRPr>
          </a:p>
        </p:txBody>
      </p:sp>
      <p:cxnSp>
        <p:nvCxnSpPr>
          <p:cNvPr id="9" name="Straight Connector 8"/>
          <p:cNvCxnSpPr/>
          <p:nvPr/>
        </p:nvCxnSpPr>
        <p:spPr>
          <a:xfrm rot="10800000">
            <a:off x="2336801" y="3062514"/>
            <a:ext cx="145143" cy="11611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idx="4294967295"/>
          </p:nvPr>
        </p:nvSpPr>
        <p:spPr>
          <a:xfrm>
            <a:off x="2667000" y="2667000"/>
            <a:ext cx="6477000" cy="1143000"/>
          </a:xfrm>
        </p:spPr>
        <p:txBody>
          <a:bodyPr/>
          <a:lstStyle/>
          <a:p>
            <a:pPr eaLnBrk="1" hangingPunct="1"/>
            <a:r>
              <a:rPr lang="en-US" sz="6600" dirty="0" smtClean="0"/>
              <a:t>QUESTIONS?</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r>
              <a:rPr lang="en-US" dirty="0" smtClean="0"/>
              <a:t>ELO B</a:t>
            </a:r>
          </a:p>
        </p:txBody>
      </p:sp>
      <p:sp>
        <p:nvSpPr>
          <p:cNvPr id="35845" name="Rectangle 5"/>
          <p:cNvSpPr>
            <a:spLocks noGrp="1" noChangeArrowheads="1"/>
          </p:cNvSpPr>
          <p:nvPr>
            <p:ph idx="1"/>
          </p:nvPr>
        </p:nvSpPr>
        <p:spPr/>
        <p:txBody>
          <a:bodyPr/>
          <a:lstStyle/>
          <a:p>
            <a:r>
              <a:rPr lang="en-US" dirty="0" smtClean="0"/>
              <a:t>Action: Identify the common visual deficiencies</a:t>
            </a:r>
          </a:p>
          <a:p>
            <a:endParaRPr lang="en-US" dirty="0" smtClean="0"/>
          </a:p>
          <a:p>
            <a:r>
              <a:rPr lang="en-US" dirty="0" smtClean="0"/>
              <a:t>Conditions: Given a list</a:t>
            </a:r>
          </a:p>
          <a:p>
            <a:endParaRPr lang="en-US" dirty="0" smtClean="0"/>
          </a:p>
          <a:p>
            <a:r>
              <a:rPr lang="en-US" dirty="0" smtClean="0"/>
              <a:t>Standards : IAW TC 3-04.93, AR 40-501</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lvl="0"/>
            <a:r>
              <a:rPr lang="en-US" dirty="0" smtClean="0"/>
              <a:t>Visual Deficiencies</a:t>
            </a:r>
            <a:endParaRPr lang="en-US" dirty="0"/>
          </a:p>
        </p:txBody>
      </p:sp>
      <p:sp>
        <p:nvSpPr>
          <p:cNvPr id="6" name="Rectangle 3"/>
          <p:cNvSpPr>
            <a:spLocks noGrp="1" noChangeArrowheads="1"/>
          </p:cNvSpPr>
          <p:nvPr>
            <p:ph idx="1"/>
          </p:nvPr>
        </p:nvSpPr>
        <p:spPr/>
        <p:txBody>
          <a:bodyPr/>
          <a:lstStyle/>
          <a:p>
            <a:r>
              <a:rPr lang="en-US" dirty="0" smtClean="0"/>
              <a:t>Astigmatism</a:t>
            </a:r>
          </a:p>
          <a:p>
            <a:endParaRPr lang="en-US" dirty="0" smtClean="0"/>
          </a:p>
          <a:p>
            <a:r>
              <a:rPr lang="en-US" dirty="0" smtClean="0"/>
              <a:t>Myopia</a:t>
            </a:r>
          </a:p>
          <a:p>
            <a:endParaRPr lang="en-US" dirty="0" smtClean="0"/>
          </a:p>
          <a:p>
            <a:r>
              <a:rPr lang="en-US" dirty="0" smtClean="0"/>
              <a:t>Hyperopia</a:t>
            </a:r>
          </a:p>
          <a:p>
            <a:endParaRPr lang="en-US" dirty="0" smtClean="0"/>
          </a:p>
          <a:p>
            <a:r>
              <a:rPr lang="en-US" dirty="0" smtClean="0"/>
              <a:t>Presbyopia</a:t>
            </a:r>
          </a:p>
        </p:txBody>
      </p:sp>
      <p:sp>
        <p:nvSpPr>
          <p:cNvPr id="9" name="Rectangle 2"/>
          <p:cNvSpPr txBox="1">
            <a:spLocks noChangeArrowheads="1"/>
          </p:cNvSpPr>
          <p:nvPr/>
        </p:nvSpPr>
        <p:spPr bwMode="auto">
          <a:xfrm>
            <a:off x="1965553" y="3199493"/>
            <a:ext cx="768644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0" cap="none" spc="0" normalizeH="0" baseline="0" noProof="0" dirty="0" smtClean="0">
              <a:ln>
                <a:noFill/>
              </a:ln>
              <a:solidFill>
                <a:srgbClr val="663300"/>
              </a:solidFill>
              <a:effectLst/>
              <a:uLnTx/>
              <a:uFillTx/>
              <a:latin typeface="+mj-lt"/>
              <a:ea typeface="+mj-ea"/>
              <a:cs typeface="+mj-cs"/>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4" descr="Eyetricks1"/>
          <p:cNvPicPr>
            <a:picLocks noGrp="1" noChangeAspect="1" noChangeArrowheads="1"/>
          </p:cNvPicPr>
          <p:nvPr>
            <p:ph/>
          </p:nvPr>
        </p:nvPicPr>
        <p:blipFill>
          <a:blip r:embed="rId3" cstate="print"/>
          <a:srcRect/>
          <a:stretch>
            <a:fillRect/>
          </a:stretch>
        </p:blipFill>
        <p:spPr>
          <a:xfrm>
            <a:off x="10819" y="1"/>
            <a:ext cx="9133181" cy="6858000"/>
          </a:xfrm>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p:cNvSpPr>
            <a:spLocks noGrp="1"/>
          </p:cNvSpPr>
          <p:nvPr>
            <p:ph type="title"/>
          </p:nvPr>
        </p:nvSpPr>
        <p:spPr/>
        <p:txBody>
          <a:bodyPr/>
          <a:lstStyle/>
          <a:p>
            <a:pPr lvl="0"/>
            <a:r>
              <a:rPr lang="en-US" dirty="0" smtClean="0">
                <a:solidFill>
                  <a:srgbClr val="333300"/>
                </a:solidFill>
              </a:rPr>
              <a:t>Astigmatism</a:t>
            </a:r>
            <a:endParaRPr lang="en-US" dirty="0"/>
          </a:p>
        </p:txBody>
      </p:sp>
      <p:sp>
        <p:nvSpPr>
          <p:cNvPr id="94" name="Wave 93"/>
          <p:cNvSpPr/>
          <p:nvPr/>
        </p:nvSpPr>
        <p:spPr>
          <a:xfrm>
            <a:off x="1111349" y="5446206"/>
            <a:ext cx="8032652" cy="1899138"/>
          </a:xfrm>
          <a:prstGeom prst="wave">
            <a:avLst>
              <a:gd name="adj1" fmla="val 12500"/>
              <a:gd name="adj2" fmla="val -83"/>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ine 1030"/>
          <p:cNvSpPr>
            <a:spLocks noChangeShapeType="1"/>
          </p:cNvSpPr>
          <p:nvPr/>
        </p:nvSpPr>
        <p:spPr bwMode="auto">
          <a:xfrm flipH="1">
            <a:off x="4501294" y="4374243"/>
            <a:ext cx="115987" cy="1301750"/>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13" name="Line 1031"/>
          <p:cNvSpPr>
            <a:spLocks noChangeShapeType="1"/>
          </p:cNvSpPr>
          <p:nvPr/>
        </p:nvSpPr>
        <p:spPr bwMode="auto">
          <a:xfrm flipH="1">
            <a:off x="4692996" y="4374243"/>
            <a:ext cx="57994" cy="1301750"/>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15" name="Freeform 1035"/>
          <p:cNvSpPr>
            <a:spLocks/>
          </p:cNvSpPr>
          <p:nvPr/>
        </p:nvSpPr>
        <p:spPr bwMode="auto">
          <a:xfrm>
            <a:off x="4742934" y="4342493"/>
            <a:ext cx="491335" cy="1335088"/>
          </a:xfrm>
          <a:custGeom>
            <a:avLst/>
            <a:gdLst>
              <a:gd name="T0" fmla="*/ 0 w 305"/>
              <a:gd name="T1" fmla="*/ 206375 h 841"/>
              <a:gd name="T2" fmla="*/ 101600 w 305"/>
              <a:gd name="T3" fmla="*/ 0 h 841"/>
              <a:gd name="T4" fmla="*/ 482600 w 305"/>
              <a:gd name="T5" fmla="*/ 617538 h 841"/>
              <a:gd name="T6" fmla="*/ 331788 w 305"/>
              <a:gd name="T7" fmla="*/ 900113 h 841"/>
              <a:gd name="T8" fmla="*/ 217488 w 305"/>
              <a:gd name="T9" fmla="*/ 1333500 h 841"/>
              <a:gd name="T10" fmla="*/ 101600 w 305"/>
              <a:gd name="T11" fmla="*/ 928688 h 841"/>
              <a:gd name="T12" fmla="*/ 0 60000 65536"/>
              <a:gd name="T13" fmla="*/ 0 60000 65536"/>
              <a:gd name="T14" fmla="*/ 0 60000 65536"/>
              <a:gd name="T15" fmla="*/ 0 60000 65536"/>
              <a:gd name="T16" fmla="*/ 0 60000 65536"/>
              <a:gd name="T17" fmla="*/ 0 60000 65536"/>
              <a:gd name="T18" fmla="*/ 0 w 305"/>
              <a:gd name="T19" fmla="*/ 0 h 841"/>
              <a:gd name="T20" fmla="*/ 305 w 305"/>
              <a:gd name="T21" fmla="*/ 841 h 841"/>
            </a:gdLst>
            <a:ahLst/>
            <a:cxnLst>
              <a:cxn ang="T12">
                <a:pos x="T0" y="T1"/>
              </a:cxn>
              <a:cxn ang="T13">
                <a:pos x="T2" y="T3"/>
              </a:cxn>
              <a:cxn ang="T14">
                <a:pos x="T4" y="T5"/>
              </a:cxn>
              <a:cxn ang="T15">
                <a:pos x="T6" y="T7"/>
              </a:cxn>
              <a:cxn ang="T16">
                <a:pos x="T8" y="T9"/>
              </a:cxn>
              <a:cxn ang="T17">
                <a:pos x="T10" y="T11"/>
              </a:cxn>
            </a:cxnLst>
            <a:rect l="T18" t="T19" r="T20" b="T21"/>
            <a:pathLst>
              <a:path w="305" h="841">
                <a:moveTo>
                  <a:pt x="0" y="130"/>
                </a:moveTo>
                <a:lnTo>
                  <a:pt x="64" y="0"/>
                </a:lnTo>
                <a:lnTo>
                  <a:pt x="304" y="389"/>
                </a:lnTo>
                <a:lnTo>
                  <a:pt x="209" y="567"/>
                </a:lnTo>
                <a:lnTo>
                  <a:pt x="137" y="840"/>
                </a:lnTo>
                <a:lnTo>
                  <a:pt x="64" y="585"/>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17" name="Freeform 1037"/>
          <p:cNvSpPr>
            <a:spLocks/>
          </p:cNvSpPr>
          <p:nvPr/>
        </p:nvSpPr>
        <p:spPr bwMode="auto">
          <a:xfrm>
            <a:off x="4502906" y="4388531"/>
            <a:ext cx="500999" cy="1270000"/>
          </a:xfrm>
          <a:custGeom>
            <a:avLst/>
            <a:gdLst>
              <a:gd name="T0" fmla="*/ 64879 w 312"/>
              <a:gd name="T1" fmla="*/ 1268413 h 800"/>
              <a:gd name="T2" fmla="*/ 0 w 312"/>
              <a:gd name="T3" fmla="*/ 957263 h 800"/>
              <a:gd name="T4" fmla="*/ 121846 w 312"/>
              <a:gd name="T5" fmla="*/ 739775 h 800"/>
              <a:gd name="T6" fmla="*/ 28483 w 312"/>
              <a:gd name="T7" fmla="*/ 587375 h 800"/>
              <a:gd name="T8" fmla="*/ 386108 w 312"/>
              <a:gd name="T9" fmla="*/ 0 h 800"/>
              <a:gd name="T10" fmla="*/ 492130 w 312"/>
              <a:gd name="T11" fmla="*/ 176212 h 800"/>
              <a:gd name="T12" fmla="*/ 0 60000 65536"/>
              <a:gd name="T13" fmla="*/ 0 60000 65536"/>
              <a:gd name="T14" fmla="*/ 0 60000 65536"/>
              <a:gd name="T15" fmla="*/ 0 60000 65536"/>
              <a:gd name="T16" fmla="*/ 0 60000 65536"/>
              <a:gd name="T17" fmla="*/ 0 60000 65536"/>
              <a:gd name="T18" fmla="*/ 0 w 312"/>
              <a:gd name="T19" fmla="*/ 0 h 800"/>
              <a:gd name="T20" fmla="*/ 312 w 312"/>
              <a:gd name="T21" fmla="*/ 800 h 800"/>
            </a:gdLst>
            <a:ahLst/>
            <a:cxnLst>
              <a:cxn ang="T12">
                <a:pos x="T0" y="T1"/>
              </a:cxn>
              <a:cxn ang="T13">
                <a:pos x="T2" y="T3"/>
              </a:cxn>
              <a:cxn ang="T14">
                <a:pos x="T4" y="T5"/>
              </a:cxn>
              <a:cxn ang="T15">
                <a:pos x="T6" y="T7"/>
              </a:cxn>
              <a:cxn ang="T16">
                <a:pos x="T8" y="T9"/>
              </a:cxn>
              <a:cxn ang="T17">
                <a:pos x="T10" y="T11"/>
              </a:cxn>
            </a:cxnLst>
            <a:rect l="T18" t="T19" r="T20" b="T21"/>
            <a:pathLst>
              <a:path w="312" h="800">
                <a:moveTo>
                  <a:pt x="41" y="799"/>
                </a:moveTo>
                <a:lnTo>
                  <a:pt x="0" y="603"/>
                </a:lnTo>
                <a:lnTo>
                  <a:pt x="77" y="466"/>
                </a:lnTo>
                <a:lnTo>
                  <a:pt x="18" y="370"/>
                </a:lnTo>
                <a:lnTo>
                  <a:pt x="244" y="0"/>
                </a:lnTo>
                <a:lnTo>
                  <a:pt x="311" y="111"/>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82" name="Line 1032"/>
          <p:cNvSpPr>
            <a:spLocks noChangeShapeType="1"/>
          </p:cNvSpPr>
          <p:nvPr/>
        </p:nvSpPr>
        <p:spPr bwMode="auto">
          <a:xfrm>
            <a:off x="5020014" y="4364718"/>
            <a:ext cx="96656" cy="1363663"/>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83" name="Line 1033"/>
          <p:cNvSpPr>
            <a:spLocks noChangeShapeType="1"/>
          </p:cNvSpPr>
          <p:nvPr/>
        </p:nvSpPr>
        <p:spPr bwMode="auto">
          <a:xfrm>
            <a:off x="5155333" y="4337731"/>
            <a:ext cx="173981" cy="1363662"/>
          </a:xfrm>
          <a:prstGeom prst="line">
            <a:avLst/>
          </a:prstGeom>
          <a:noFill/>
          <a:ln w="12700">
            <a:solidFill>
              <a:schemeClr val="bg2"/>
            </a:solidFill>
            <a:round/>
            <a:headEnd type="none" w="sm" len="sm"/>
            <a:tailEnd type="none" w="sm" len="sm"/>
          </a:ln>
        </p:spPr>
        <p:txBody>
          <a:bodyPr wrap="none" anchor="ctr"/>
          <a:lstStyle/>
          <a:p>
            <a:endParaRPr lang="en-US" dirty="0"/>
          </a:p>
        </p:txBody>
      </p:sp>
      <p:grpSp>
        <p:nvGrpSpPr>
          <p:cNvPr id="96" name="Group 95"/>
          <p:cNvGrpSpPr/>
          <p:nvPr/>
        </p:nvGrpSpPr>
        <p:grpSpPr>
          <a:xfrm>
            <a:off x="1147076" y="2424793"/>
            <a:ext cx="7996924" cy="3063875"/>
            <a:chOff x="1147076" y="2424793"/>
            <a:chExt cx="7996924" cy="3063875"/>
          </a:xfrm>
        </p:grpSpPr>
        <p:sp>
          <p:nvSpPr>
            <p:cNvPr id="10" name="Freeform 1118"/>
            <p:cNvSpPr>
              <a:spLocks/>
            </p:cNvSpPr>
            <p:nvPr/>
          </p:nvSpPr>
          <p:spPr bwMode="auto">
            <a:xfrm flipH="1">
              <a:off x="1147076" y="3860689"/>
              <a:ext cx="1885250" cy="827314"/>
            </a:xfrm>
            <a:custGeom>
              <a:avLst/>
              <a:gdLst>
                <a:gd name="T0" fmla="*/ 421413 w 6656"/>
                <a:gd name="T1" fmla="*/ 855166 h 2560"/>
                <a:gd name="T2" fmla="*/ 354440 w 6656"/>
                <a:gd name="T3" fmla="*/ 854006 h 2560"/>
                <a:gd name="T4" fmla="*/ 280598 w 6656"/>
                <a:gd name="T5" fmla="*/ 840849 h 2560"/>
                <a:gd name="T6" fmla="*/ 194736 w 6656"/>
                <a:gd name="T7" fmla="*/ 754558 h 2560"/>
                <a:gd name="T8" fmla="*/ 261709 w 6656"/>
                <a:gd name="T9" fmla="*/ 698450 h 2560"/>
                <a:gd name="T10" fmla="*/ 320095 w 6656"/>
                <a:gd name="T11" fmla="*/ 653564 h 2560"/>
                <a:gd name="T12" fmla="*/ 394967 w 6656"/>
                <a:gd name="T13" fmla="*/ 557599 h 2560"/>
                <a:gd name="T14" fmla="*/ 450606 w 6656"/>
                <a:gd name="T15" fmla="*/ 525482 h 2560"/>
                <a:gd name="T16" fmla="*/ 552267 w 6656"/>
                <a:gd name="T17" fmla="*/ 477500 h 2560"/>
                <a:gd name="T18" fmla="*/ 767610 w 6656"/>
                <a:gd name="T19" fmla="*/ 422553 h 2560"/>
                <a:gd name="T20" fmla="*/ 749750 w 6656"/>
                <a:gd name="T21" fmla="*/ 327749 h 2560"/>
                <a:gd name="T22" fmla="*/ 672818 w 6656"/>
                <a:gd name="T23" fmla="*/ 327749 h 2560"/>
                <a:gd name="T24" fmla="*/ 621300 w 6656"/>
                <a:gd name="T25" fmla="*/ 347871 h 2560"/>
                <a:gd name="T26" fmla="*/ 331085 w 6656"/>
                <a:gd name="T27" fmla="*/ 362962 h 2560"/>
                <a:gd name="T28" fmla="*/ 0 w 6656"/>
                <a:gd name="T29" fmla="*/ 367218 h 2560"/>
                <a:gd name="T30" fmla="*/ 814319 w 6656"/>
                <a:gd name="T31" fmla="*/ 261580 h 2560"/>
                <a:gd name="T32" fmla="*/ 1628294 w 6656"/>
                <a:gd name="T33" fmla="*/ 248037 h 2560"/>
                <a:gd name="T34" fmla="*/ 864119 w 6656"/>
                <a:gd name="T35" fmla="*/ 424875 h 2560"/>
                <a:gd name="T36" fmla="*/ 918384 w 6656"/>
                <a:gd name="T37" fmla="*/ 424101 h 2560"/>
                <a:gd name="T38" fmla="*/ 988448 w 6656"/>
                <a:gd name="T39" fmla="*/ 410170 h 2560"/>
                <a:gd name="T40" fmla="*/ 1032409 w 6656"/>
                <a:gd name="T41" fmla="*/ 400110 h 2560"/>
                <a:gd name="T42" fmla="*/ 1062976 w 6656"/>
                <a:gd name="T43" fmla="*/ 424875 h 2560"/>
                <a:gd name="T44" fmla="*/ 1130292 w 6656"/>
                <a:gd name="T45" fmla="*/ 455444 h 2560"/>
                <a:gd name="T46" fmla="*/ 1199669 w 6656"/>
                <a:gd name="T47" fmla="*/ 455057 h 2560"/>
                <a:gd name="T48" fmla="*/ 1274885 w 6656"/>
                <a:gd name="T49" fmla="*/ 497622 h 2560"/>
                <a:gd name="T50" fmla="*/ 1369677 w 6656"/>
                <a:gd name="T51" fmla="*/ 547926 h 2560"/>
                <a:gd name="T52" fmla="*/ 1488167 w 6656"/>
                <a:gd name="T53" fmla="*/ 594747 h 2560"/>
                <a:gd name="T54" fmla="*/ 1759492 w 6656"/>
                <a:gd name="T55" fmla="*/ 645051 h 2560"/>
                <a:gd name="T56" fmla="*/ 2050050 w 6656"/>
                <a:gd name="T57" fmla="*/ 339745 h 2560"/>
                <a:gd name="T58" fmla="*/ 2056919 w 6656"/>
                <a:gd name="T59" fmla="*/ 245328 h 2560"/>
                <a:gd name="T60" fmla="*/ 2042151 w 6656"/>
                <a:gd name="T61" fmla="*/ 230624 h 2560"/>
                <a:gd name="T62" fmla="*/ 2060697 w 6656"/>
                <a:gd name="T63" fmla="*/ 225207 h 2560"/>
                <a:gd name="T64" fmla="*/ 2089890 w 6656"/>
                <a:gd name="T65" fmla="*/ 224820 h 2560"/>
                <a:gd name="T66" fmla="*/ 2101911 w 6656"/>
                <a:gd name="T67" fmla="*/ 236428 h 2560"/>
                <a:gd name="T68" fmla="*/ 2105346 w 6656"/>
                <a:gd name="T69" fmla="*/ 241459 h 2560"/>
                <a:gd name="T70" fmla="*/ 2125266 w 6656"/>
                <a:gd name="T71" fmla="*/ 225981 h 2560"/>
                <a:gd name="T72" fmla="*/ 2136600 w 6656"/>
                <a:gd name="T73" fmla="*/ 258098 h 2560"/>
                <a:gd name="T74" fmla="*/ 2201168 w 6656"/>
                <a:gd name="T75" fmla="*/ 290215 h 2560"/>
                <a:gd name="T76" fmla="*/ 2265050 w 6656"/>
                <a:gd name="T77" fmla="*/ 494913 h 2560"/>
                <a:gd name="T78" fmla="*/ 2177127 w 6656"/>
                <a:gd name="T79" fmla="*/ 674072 h 2560"/>
                <a:gd name="T80" fmla="*/ 1996472 w 6656"/>
                <a:gd name="T81" fmla="*/ 681811 h 2560"/>
                <a:gd name="T82" fmla="*/ 2006432 w 6656"/>
                <a:gd name="T83" fmla="*/ 685681 h 2560"/>
                <a:gd name="T84" fmla="*/ 2028756 w 6656"/>
                <a:gd name="T85" fmla="*/ 737146 h 2560"/>
                <a:gd name="T86" fmla="*/ 1903397 w 6656"/>
                <a:gd name="T87" fmla="*/ 780871 h 2560"/>
                <a:gd name="T88" fmla="*/ 1778038 w 6656"/>
                <a:gd name="T89" fmla="*/ 804476 h 2560"/>
                <a:gd name="T90" fmla="*/ 1784564 w 6656"/>
                <a:gd name="T91" fmla="*/ 842397 h 2560"/>
                <a:gd name="T92" fmla="*/ 1816848 w 6656"/>
                <a:gd name="T93" fmla="*/ 801380 h 2560"/>
                <a:gd name="T94" fmla="*/ 1796585 w 6656"/>
                <a:gd name="T95" fmla="*/ 842397 h 2560"/>
                <a:gd name="T96" fmla="*/ 1815131 w 6656"/>
                <a:gd name="T97" fmla="*/ 876062 h 2560"/>
                <a:gd name="T98" fmla="*/ 1824747 w 6656"/>
                <a:gd name="T99" fmla="*/ 876449 h 2560"/>
                <a:gd name="T100" fmla="*/ 1837799 w 6656"/>
                <a:gd name="T101" fmla="*/ 895023 h 2560"/>
                <a:gd name="T102" fmla="*/ 1849132 w 6656"/>
                <a:gd name="T103" fmla="*/ 955387 h 2560"/>
                <a:gd name="T104" fmla="*/ 1819939 w 6656"/>
                <a:gd name="T105" fmla="*/ 910114 h 2560"/>
                <a:gd name="T106" fmla="*/ 1723430 w 6656"/>
                <a:gd name="T107" fmla="*/ 817245 h 2560"/>
                <a:gd name="T108" fmla="*/ 1611809 w 6656"/>
                <a:gd name="T109" fmla="*/ 819954 h 2560"/>
                <a:gd name="T110" fmla="*/ 1572656 w 6656"/>
                <a:gd name="T111" fmla="*/ 839301 h 2560"/>
                <a:gd name="T112" fmla="*/ 1291370 w 6656"/>
                <a:gd name="T113" fmla="*/ 847427 h 2560"/>
                <a:gd name="T114" fmla="*/ 1070876 w 6656"/>
                <a:gd name="T115" fmla="*/ 859036 h 2560"/>
                <a:gd name="T116" fmla="*/ 916667 w 6656"/>
                <a:gd name="T117" fmla="*/ 863679 h 2560"/>
                <a:gd name="T118" fmla="*/ 733952 w 6656"/>
                <a:gd name="T119" fmla="*/ 882640 h 2560"/>
                <a:gd name="T120" fmla="*/ 684151 w 6656"/>
                <a:gd name="T121" fmla="*/ 980152 h 2560"/>
                <a:gd name="T122" fmla="*/ 639160 w 6656"/>
                <a:gd name="T123" fmla="*/ 927527 h 2560"/>
                <a:gd name="T124" fmla="*/ 552954 w 6656"/>
                <a:gd name="T125" fmla="*/ 882640 h 25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656"/>
                <a:gd name="T190" fmla="*/ 0 h 2560"/>
                <a:gd name="T191" fmla="*/ 6656 w 6656"/>
                <a:gd name="T192" fmla="*/ 2560 h 25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656" h="2560">
                  <a:moveTo>
                    <a:pt x="1617" y="2259"/>
                  </a:moveTo>
                  <a:lnTo>
                    <a:pt x="1537" y="2215"/>
                  </a:lnTo>
                  <a:lnTo>
                    <a:pt x="1534" y="2215"/>
                  </a:lnTo>
                  <a:lnTo>
                    <a:pt x="1526" y="2215"/>
                  </a:lnTo>
                  <a:lnTo>
                    <a:pt x="1512" y="2215"/>
                  </a:lnTo>
                  <a:lnTo>
                    <a:pt x="1496" y="2214"/>
                  </a:lnTo>
                  <a:lnTo>
                    <a:pt x="1475" y="2214"/>
                  </a:lnTo>
                  <a:lnTo>
                    <a:pt x="1452" y="2213"/>
                  </a:lnTo>
                  <a:lnTo>
                    <a:pt x="1427" y="2213"/>
                  </a:lnTo>
                  <a:lnTo>
                    <a:pt x="1400" y="2212"/>
                  </a:lnTo>
                  <a:lnTo>
                    <a:pt x="1373" y="2212"/>
                  </a:lnTo>
                  <a:lnTo>
                    <a:pt x="1345" y="2212"/>
                  </a:lnTo>
                  <a:lnTo>
                    <a:pt x="1317" y="2211"/>
                  </a:lnTo>
                  <a:lnTo>
                    <a:pt x="1291" y="2211"/>
                  </a:lnTo>
                  <a:lnTo>
                    <a:pt x="1268" y="2210"/>
                  </a:lnTo>
                  <a:lnTo>
                    <a:pt x="1246" y="2210"/>
                  </a:lnTo>
                  <a:lnTo>
                    <a:pt x="1227" y="2210"/>
                  </a:lnTo>
                  <a:lnTo>
                    <a:pt x="1213" y="2210"/>
                  </a:lnTo>
                  <a:lnTo>
                    <a:pt x="1200" y="2210"/>
                  </a:lnTo>
                  <a:lnTo>
                    <a:pt x="1186" y="2210"/>
                  </a:lnTo>
                  <a:lnTo>
                    <a:pt x="1172" y="2210"/>
                  </a:lnTo>
                  <a:lnTo>
                    <a:pt x="1158" y="2210"/>
                  </a:lnTo>
                  <a:lnTo>
                    <a:pt x="1142" y="2209"/>
                  </a:lnTo>
                  <a:lnTo>
                    <a:pt x="1127" y="2209"/>
                  </a:lnTo>
                  <a:lnTo>
                    <a:pt x="1112" y="2209"/>
                  </a:lnTo>
                  <a:lnTo>
                    <a:pt x="1098" y="2208"/>
                  </a:lnTo>
                  <a:lnTo>
                    <a:pt x="1084" y="2208"/>
                  </a:lnTo>
                  <a:lnTo>
                    <a:pt x="1072" y="2208"/>
                  </a:lnTo>
                  <a:lnTo>
                    <a:pt x="1061" y="2208"/>
                  </a:lnTo>
                  <a:lnTo>
                    <a:pt x="1052" y="2207"/>
                  </a:lnTo>
                  <a:lnTo>
                    <a:pt x="1043" y="2207"/>
                  </a:lnTo>
                  <a:lnTo>
                    <a:pt x="1037" y="2207"/>
                  </a:lnTo>
                  <a:lnTo>
                    <a:pt x="1033" y="2207"/>
                  </a:lnTo>
                  <a:lnTo>
                    <a:pt x="1032" y="2207"/>
                  </a:lnTo>
                  <a:lnTo>
                    <a:pt x="1019" y="2207"/>
                  </a:lnTo>
                  <a:lnTo>
                    <a:pt x="1004" y="2205"/>
                  </a:lnTo>
                  <a:lnTo>
                    <a:pt x="990" y="2204"/>
                  </a:lnTo>
                  <a:lnTo>
                    <a:pt x="974" y="2202"/>
                  </a:lnTo>
                  <a:lnTo>
                    <a:pt x="959" y="2201"/>
                  </a:lnTo>
                  <a:lnTo>
                    <a:pt x="944" y="2199"/>
                  </a:lnTo>
                  <a:lnTo>
                    <a:pt x="928" y="2195"/>
                  </a:lnTo>
                  <a:lnTo>
                    <a:pt x="913" y="2193"/>
                  </a:lnTo>
                  <a:lnTo>
                    <a:pt x="898" y="2191"/>
                  </a:lnTo>
                  <a:lnTo>
                    <a:pt x="884" y="2188"/>
                  </a:lnTo>
                  <a:lnTo>
                    <a:pt x="871" y="2185"/>
                  </a:lnTo>
                  <a:lnTo>
                    <a:pt x="860" y="2183"/>
                  </a:lnTo>
                  <a:lnTo>
                    <a:pt x="849" y="2181"/>
                  </a:lnTo>
                  <a:lnTo>
                    <a:pt x="841" y="2179"/>
                  </a:lnTo>
                  <a:lnTo>
                    <a:pt x="833" y="2178"/>
                  </a:lnTo>
                  <a:lnTo>
                    <a:pt x="828" y="2177"/>
                  </a:lnTo>
                  <a:lnTo>
                    <a:pt x="817" y="2173"/>
                  </a:lnTo>
                  <a:lnTo>
                    <a:pt x="800" y="2169"/>
                  </a:lnTo>
                  <a:lnTo>
                    <a:pt x="780" y="2163"/>
                  </a:lnTo>
                  <a:lnTo>
                    <a:pt x="757" y="2156"/>
                  </a:lnTo>
                  <a:lnTo>
                    <a:pt x="734" y="2149"/>
                  </a:lnTo>
                  <a:lnTo>
                    <a:pt x="711" y="2141"/>
                  </a:lnTo>
                  <a:lnTo>
                    <a:pt x="690" y="2133"/>
                  </a:lnTo>
                  <a:lnTo>
                    <a:pt x="674" y="2126"/>
                  </a:lnTo>
                  <a:lnTo>
                    <a:pt x="657" y="2119"/>
                  </a:lnTo>
                  <a:lnTo>
                    <a:pt x="639" y="2106"/>
                  </a:lnTo>
                  <a:lnTo>
                    <a:pt x="620" y="2092"/>
                  </a:lnTo>
                  <a:lnTo>
                    <a:pt x="601" y="2075"/>
                  </a:lnTo>
                  <a:lnTo>
                    <a:pt x="584" y="2055"/>
                  </a:lnTo>
                  <a:lnTo>
                    <a:pt x="570" y="2035"/>
                  </a:lnTo>
                  <a:lnTo>
                    <a:pt x="561" y="2013"/>
                  </a:lnTo>
                  <a:lnTo>
                    <a:pt x="558" y="1991"/>
                  </a:lnTo>
                  <a:lnTo>
                    <a:pt x="560" y="1970"/>
                  </a:lnTo>
                  <a:lnTo>
                    <a:pt x="567" y="1950"/>
                  </a:lnTo>
                  <a:lnTo>
                    <a:pt x="576" y="1932"/>
                  </a:lnTo>
                  <a:lnTo>
                    <a:pt x="590" y="1916"/>
                  </a:lnTo>
                  <a:lnTo>
                    <a:pt x="605" y="1901"/>
                  </a:lnTo>
                  <a:lnTo>
                    <a:pt x="621" y="1887"/>
                  </a:lnTo>
                  <a:lnTo>
                    <a:pt x="639" y="1875"/>
                  </a:lnTo>
                  <a:lnTo>
                    <a:pt x="657" y="1863"/>
                  </a:lnTo>
                  <a:lnTo>
                    <a:pt x="672" y="1854"/>
                  </a:lnTo>
                  <a:lnTo>
                    <a:pt x="685" y="1845"/>
                  </a:lnTo>
                  <a:lnTo>
                    <a:pt x="699" y="1837"/>
                  </a:lnTo>
                  <a:lnTo>
                    <a:pt x="710" y="1831"/>
                  </a:lnTo>
                  <a:lnTo>
                    <a:pt x="720" y="1826"/>
                  </a:lnTo>
                  <a:lnTo>
                    <a:pt x="728" y="1822"/>
                  </a:lnTo>
                  <a:lnTo>
                    <a:pt x="734" y="1819"/>
                  </a:lnTo>
                  <a:lnTo>
                    <a:pt x="738" y="1816"/>
                  </a:lnTo>
                  <a:lnTo>
                    <a:pt x="746" y="1813"/>
                  </a:lnTo>
                  <a:lnTo>
                    <a:pt x="754" y="1809"/>
                  </a:lnTo>
                  <a:lnTo>
                    <a:pt x="762" y="1805"/>
                  </a:lnTo>
                  <a:lnTo>
                    <a:pt x="771" y="1801"/>
                  </a:lnTo>
                  <a:lnTo>
                    <a:pt x="779" y="1797"/>
                  </a:lnTo>
                  <a:lnTo>
                    <a:pt x="786" y="1794"/>
                  </a:lnTo>
                  <a:lnTo>
                    <a:pt x="794" y="1790"/>
                  </a:lnTo>
                  <a:lnTo>
                    <a:pt x="802" y="1786"/>
                  </a:lnTo>
                  <a:lnTo>
                    <a:pt x="811" y="1782"/>
                  </a:lnTo>
                  <a:lnTo>
                    <a:pt x="822" y="1777"/>
                  </a:lnTo>
                  <a:lnTo>
                    <a:pt x="834" y="1772"/>
                  </a:lnTo>
                  <a:lnTo>
                    <a:pt x="848" y="1767"/>
                  </a:lnTo>
                  <a:lnTo>
                    <a:pt x="860" y="1762"/>
                  </a:lnTo>
                  <a:lnTo>
                    <a:pt x="870" y="1757"/>
                  </a:lnTo>
                  <a:lnTo>
                    <a:pt x="878" y="1754"/>
                  </a:lnTo>
                  <a:lnTo>
                    <a:pt x="881" y="1752"/>
                  </a:lnTo>
                  <a:lnTo>
                    <a:pt x="889" y="1741"/>
                  </a:lnTo>
                  <a:lnTo>
                    <a:pt x="900" y="1726"/>
                  </a:lnTo>
                  <a:lnTo>
                    <a:pt x="916" y="1709"/>
                  </a:lnTo>
                  <a:lnTo>
                    <a:pt x="932" y="1689"/>
                  </a:lnTo>
                  <a:lnTo>
                    <a:pt x="951" y="1666"/>
                  </a:lnTo>
                  <a:lnTo>
                    <a:pt x="971" y="1643"/>
                  </a:lnTo>
                  <a:lnTo>
                    <a:pt x="992" y="1618"/>
                  </a:lnTo>
                  <a:lnTo>
                    <a:pt x="1012" y="1594"/>
                  </a:lnTo>
                  <a:lnTo>
                    <a:pt x="1033" y="1570"/>
                  </a:lnTo>
                  <a:lnTo>
                    <a:pt x="1053" y="1547"/>
                  </a:lnTo>
                  <a:lnTo>
                    <a:pt x="1070" y="1526"/>
                  </a:lnTo>
                  <a:lnTo>
                    <a:pt x="1087" y="1507"/>
                  </a:lnTo>
                  <a:lnTo>
                    <a:pt x="1100" y="1492"/>
                  </a:lnTo>
                  <a:lnTo>
                    <a:pt x="1109" y="1480"/>
                  </a:lnTo>
                  <a:lnTo>
                    <a:pt x="1116" y="1472"/>
                  </a:lnTo>
                  <a:lnTo>
                    <a:pt x="1118" y="1470"/>
                  </a:lnTo>
                  <a:lnTo>
                    <a:pt x="1124" y="1464"/>
                  </a:lnTo>
                  <a:lnTo>
                    <a:pt x="1129" y="1458"/>
                  </a:lnTo>
                  <a:lnTo>
                    <a:pt x="1135" y="1453"/>
                  </a:lnTo>
                  <a:lnTo>
                    <a:pt x="1142" y="1446"/>
                  </a:lnTo>
                  <a:lnTo>
                    <a:pt x="1150" y="1441"/>
                  </a:lnTo>
                  <a:lnTo>
                    <a:pt x="1160" y="1435"/>
                  </a:lnTo>
                  <a:lnTo>
                    <a:pt x="1169" y="1428"/>
                  </a:lnTo>
                  <a:lnTo>
                    <a:pt x="1179" y="1423"/>
                  </a:lnTo>
                  <a:lnTo>
                    <a:pt x="1191" y="1417"/>
                  </a:lnTo>
                  <a:lnTo>
                    <a:pt x="1204" y="1413"/>
                  </a:lnTo>
                  <a:lnTo>
                    <a:pt x="1217" y="1407"/>
                  </a:lnTo>
                  <a:lnTo>
                    <a:pt x="1233" y="1403"/>
                  </a:lnTo>
                  <a:lnTo>
                    <a:pt x="1248" y="1398"/>
                  </a:lnTo>
                  <a:lnTo>
                    <a:pt x="1266" y="1395"/>
                  </a:lnTo>
                  <a:lnTo>
                    <a:pt x="1284" y="1392"/>
                  </a:lnTo>
                  <a:lnTo>
                    <a:pt x="1304" y="1388"/>
                  </a:lnTo>
                  <a:lnTo>
                    <a:pt x="1303" y="1374"/>
                  </a:lnTo>
                  <a:lnTo>
                    <a:pt x="1304" y="1367"/>
                  </a:lnTo>
                  <a:lnTo>
                    <a:pt x="1306" y="1363"/>
                  </a:lnTo>
                  <a:lnTo>
                    <a:pt x="1308" y="1362"/>
                  </a:lnTo>
                  <a:lnTo>
                    <a:pt x="1311" y="1359"/>
                  </a:lnTo>
                  <a:lnTo>
                    <a:pt x="1312" y="1358"/>
                  </a:lnTo>
                  <a:lnTo>
                    <a:pt x="1315" y="1357"/>
                  </a:lnTo>
                  <a:lnTo>
                    <a:pt x="1320" y="1354"/>
                  </a:lnTo>
                  <a:lnTo>
                    <a:pt x="1326" y="1351"/>
                  </a:lnTo>
                  <a:lnTo>
                    <a:pt x="1336" y="1346"/>
                  </a:lnTo>
                  <a:lnTo>
                    <a:pt x="1346" y="1341"/>
                  </a:lnTo>
                  <a:lnTo>
                    <a:pt x="1357" y="1334"/>
                  </a:lnTo>
                  <a:lnTo>
                    <a:pt x="1372" y="1327"/>
                  </a:lnTo>
                  <a:lnTo>
                    <a:pt x="1387" y="1319"/>
                  </a:lnTo>
                  <a:lnTo>
                    <a:pt x="1404" y="1312"/>
                  </a:lnTo>
                  <a:lnTo>
                    <a:pt x="1424" y="1304"/>
                  </a:lnTo>
                  <a:lnTo>
                    <a:pt x="1445" y="1294"/>
                  </a:lnTo>
                  <a:lnTo>
                    <a:pt x="1467" y="1285"/>
                  </a:lnTo>
                  <a:lnTo>
                    <a:pt x="1492" y="1275"/>
                  </a:lnTo>
                  <a:lnTo>
                    <a:pt x="1519" y="1265"/>
                  </a:lnTo>
                  <a:lnTo>
                    <a:pt x="1547" y="1255"/>
                  </a:lnTo>
                  <a:lnTo>
                    <a:pt x="1577" y="1245"/>
                  </a:lnTo>
                  <a:lnTo>
                    <a:pt x="1608" y="1234"/>
                  </a:lnTo>
                  <a:lnTo>
                    <a:pt x="1642" y="1224"/>
                  </a:lnTo>
                  <a:lnTo>
                    <a:pt x="1677" y="1214"/>
                  </a:lnTo>
                  <a:lnTo>
                    <a:pt x="1714" y="1203"/>
                  </a:lnTo>
                  <a:lnTo>
                    <a:pt x="1753" y="1193"/>
                  </a:lnTo>
                  <a:lnTo>
                    <a:pt x="1793" y="1183"/>
                  </a:lnTo>
                  <a:lnTo>
                    <a:pt x="1836" y="1173"/>
                  </a:lnTo>
                  <a:lnTo>
                    <a:pt x="1880" y="1164"/>
                  </a:lnTo>
                  <a:lnTo>
                    <a:pt x="1926" y="1155"/>
                  </a:lnTo>
                  <a:lnTo>
                    <a:pt x="1973" y="1146"/>
                  </a:lnTo>
                  <a:lnTo>
                    <a:pt x="2023" y="1138"/>
                  </a:lnTo>
                  <a:lnTo>
                    <a:pt x="2073" y="1130"/>
                  </a:lnTo>
                  <a:lnTo>
                    <a:pt x="2127" y="1124"/>
                  </a:lnTo>
                  <a:lnTo>
                    <a:pt x="2180" y="1117"/>
                  </a:lnTo>
                  <a:lnTo>
                    <a:pt x="2237" y="1112"/>
                  </a:lnTo>
                  <a:lnTo>
                    <a:pt x="2233" y="1096"/>
                  </a:lnTo>
                  <a:lnTo>
                    <a:pt x="2233" y="1095"/>
                  </a:lnTo>
                  <a:lnTo>
                    <a:pt x="2235" y="1092"/>
                  </a:lnTo>
                  <a:lnTo>
                    <a:pt x="2237" y="1089"/>
                  </a:lnTo>
                  <a:lnTo>
                    <a:pt x="2240" y="1088"/>
                  </a:lnTo>
                  <a:lnTo>
                    <a:pt x="2246" y="1088"/>
                  </a:lnTo>
                  <a:lnTo>
                    <a:pt x="2254" y="1088"/>
                  </a:lnTo>
                  <a:lnTo>
                    <a:pt x="2262" y="1088"/>
                  </a:lnTo>
                  <a:lnTo>
                    <a:pt x="2265" y="1088"/>
                  </a:lnTo>
                  <a:lnTo>
                    <a:pt x="2265" y="841"/>
                  </a:lnTo>
                  <a:lnTo>
                    <a:pt x="2281" y="841"/>
                  </a:lnTo>
                  <a:lnTo>
                    <a:pt x="2281" y="1098"/>
                  </a:lnTo>
                  <a:lnTo>
                    <a:pt x="2315" y="1098"/>
                  </a:lnTo>
                  <a:lnTo>
                    <a:pt x="2315" y="994"/>
                  </a:lnTo>
                  <a:lnTo>
                    <a:pt x="2288" y="964"/>
                  </a:lnTo>
                  <a:lnTo>
                    <a:pt x="2288" y="840"/>
                  </a:lnTo>
                  <a:lnTo>
                    <a:pt x="2201" y="847"/>
                  </a:lnTo>
                  <a:lnTo>
                    <a:pt x="2201" y="1114"/>
                  </a:lnTo>
                  <a:lnTo>
                    <a:pt x="2184" y="1116"/>
                  </a:lnTo>
                  <a:lnTo>
                    <a:pt x="2183" y="847"/>
                  </a:lnTo>
                  <a:lnTo>
                    <a:pt x="2145" y="851"/>
                  </a:lnTo>
                  <a:lnTo>
                    <a:pt x="2141" y="836"/>
                  </a:lnTo>
                  <a:lnTo>
                    <a:pt x="2102" y="839"/>
                  </a:lnTo>
                  <a:lnTo>
                    <a:pt x="2099" y="839"/>
                  </a:lnTo>
                  <a:lnTo>
                    <a:pt x="2091" y="839"/>
                  </a:lnTo>
                  <a:lnTo>
                    <a:pt x="2079" y="840"/>
                  </a:lnTo>
                  <a:lnTo>
                    <a:pt x="2065" y="840"/>
                  </a:lnTo>
                  <a:lnTo>
                    <a:pt x="2050" y="841"/>
                  </a:lnTo>
                  <a:lnTo>
                    <a:pt x="2035" y="841"/>
                  </a:lnTo>
                  <a:lnTo>
                    <a:pt x="2022" y="843"/>
                  </a:lnTo>
                  <a:lnTo>
                    <a:pt x="2012" y="843"/>
                  </a:lnTo>
                  <a:lnTo>
                    <a:pt x="2006" y="843"/>
                  </a:lnTo>
                  <a:lnTo>
                    <a:pt x="2000" y="844"/>
                  </a:lnTo>
                  <a:lnTo>
                    <a:pt x="1992" y="844"/>
                  </a:lnTo>
                  <a:lnTo>
                    <a:pt x="1982" y="845"/>
                  </a:lnTo>
                  <a:lnTo>
                    <a:pt x="1971" y="846"/>
                  </a:lnTo>
                  <a:lnTo>
                    <a:pt x="1959" y="847"/>
                  </a:lnTo>
                  <a:lnTo>
                    <a:pt x="1947" y="849"/>
                  </a:lnTo>
                  <a:lnTo>
                    <a:pt x="1933" y="851"/>
                  </a:lnTo>
                  <a:lnTo>
                    <a:pt x="1920" y="854"/>
                  </a:lnTo>
                  <a:lnTo>
                    <a:pt x="1907" y="857"/>
                  </a:lnTo>
                  <a:lnTo>
                    <a:pt x="1893" y="861"/>
                  </a:lnTo>
                  <a:lnTo>
                    <a:pt x="1879" y="866"/>
                  </a:lnTo>
                  <a:lnTo>
                    <a:pt x="1865" y="870"/>
                  </a:lnTo>
                  <a:lnTo>
                    <a:pt x="1853" y="877"/>
                  </a:lnTo>
                  <a:lnTo>
                    <a:pt x="1842" y="883"/>
                  </a:lnTo>
                  <a:lnTo>
                    <a:pt x="1830" y="890"/>
                  </a:lnTo>
                  <a:lnTo>
                    <a:pt x="1814" y="903"/>
                  </a:lnTo>
                  <a:lnTo>
                    <a:pt x="1805" y="908"/>
                  </a:lnTo>
                  <a:lnTo>
                    <a:pt x="1802" y="910"/>
                  </a:lnTo>
                  <a:lnTo>
                    <a:pt x="1802" y="909"/>
                  </a:lnTo>
                  <a:lnTo>
                    <a:pt x="1804" y="906"/>
                  </a:lnTo>
                  <a:lnTo>
                    <a:pt x="1807" y="903"/>
                  </a:lnTo>
                  <a:lnTo>
                    <a:pt x="1809" y="899"/>
                  </a:lnTo>
                  <a:lnTo>
                    <a:pt x="1807" y="898"/>
                  </a:lnTo>
                  <a:lnTo>
                    <a:pt x="1802" y="898"/>
                  </a:lnTo>
                  <a:lnTo>
                    <a:pt x="1786" y="899"/>
                  </a:lnTo>
                  <a:lnTo>
                    <a:pt x="1764" y="900"/>
                  </a:lnTo>
                  <a:lnTo>
                    <a:pt x="1732" y="903"/>
                  </a:lnTo>
                  <a:lnTo>
                    <a:pt x="1694" y="904"/>
                  </a:lnTo>
                  <a:lnTo>
                    <a:pt x="1648" y="906"/>
                  </a:lnTo>
                  <a:lnTo>
                    <a:pt x="1597" y="909"/>
                  </a:lnTo>
                  <a:lnTo>
                    <a:pt x="1540" y="912"/>
                  </a:lnTo>
                  <a:lnTo>
                    <a:pt x="1480" y="915"/>
                  </a:lnTo>
                  <a:lnTo>
                    <a:pt x="1414" y="917"/>
                  </a:lnTo>
                  <a:lnTo>
                    <a:pt x="1344" y="920"/>
                  </a:lnTo>
                  <a:lnTo>
                    <a:pt x="1272" y="924"/>
                  </a:lnTo>
                  <a:lnTo>
                    <a:pt x="1197" y="927"/>
                  </a:lnTo>
                  <a:lnTo>
                    <a:pt x="1120" y="932"/>
                  </a:lnTo>
                  <a:lnTo>
                    <a:pt x="1042" y="935"/>
                  </a:lnTo>
                  <a:lnTo>
                    <a:pt x="964" y="938"/>
                  </a:lnTo>
                  <a:lnTo>
                    <a:pt x="886" y="943"/>
                  </a:lnTo>
                  <a:lnTo>
                    <a:pt x="808" y="946"/>
                  </a:lnTo>
                  <a:lnTo>
                    <a:pt x="732" y="949"/>
                  </a:lnTo>
                  <a:lnTo>
                    <a:pt x="657" y="953"/>
                  </a:lnTo>
                  <a:lnTo>
                    <a:pt x="585" y="956"/>
                  </a:lnTo>
                  <a:lnTo>
                    <a:pt x="515" y="959"/>
                  </a:lnTo>
                  <a:lnTo>
                    <a:pt x="451" y="963"/>
                  </a:lnTo>
                  <a:lnTo>
                    <a:pt x="390" y="965"/>
                  </a:lnTo>
                  <a:lnTo>
                    <a:pt x="333" y="968"/>
                  </a:lnTo>
                  <a:lnTo>
                    <a:pt x="283" y="970"/>
                  </a:lnTo>
                  <a:lnTo>
                    <a:pt x="238" y="972"/>
                  </a:lnTo>
                  <a:lnTo>
                    <a:pt x="201" y="974"/>
                  </a:lnTo>
                  <a:lnTo>
                    <a:pt x="170" y="975"/>
                  </a:lnTo>
                  <a:lnTo>
                    <a:pt x="147" y="976"/>
                  </a:lnTo>
                  <a:lnTo>
                    <a:pt x="134" y="977"/>
                  </a:lnTo>
                  <a:lnTo>
                    <a:pt x="129" y="977"/>
                  </a:lnTo>
                  <a:lnTo>
                    <a:pt x="0" y="949"/>
                  </a:lnTo>
                  <a:lnTo>
                    <a:pt x="1922" y="797"/>
                  </a:lnTo>
                  <a:lnTo>
                    <a:pt x="599" y="768"/>
                  </a:lnTo>
                  <a:lnTo>
                    <a:pt x="500" y="749"/>
                  </a:lnTo>
                  <a:lnTo>
                    <a:pt x="2179" y="751"/>
                  </a:lnTo>
                  <a:lnTo>
                    <a:pt x="2177" y="741"/>
                  </a:lnTo>
                  <a:lnTo>
                    <a:pt x="2185" y="741"/>
                  </a:lnTo>
                  <a:lnTo>
                    <a:pt x="2180" y="726"/>
                  </a:lnTo>
                  <a:lnTo>
                    <a:pt x="2252" y="727"/>
                  </a:lnTo>
                  <a:lnTo>
                    <a:pt x="2252" y="703"/>
                  </a:lnTo>
                  <a:lnTo>
                    <a:pt x="2266" y="697"/>
                  </a:lnTo>
                  <a:lnTo>
                    <a:pt x="2279" y="691"/>
                  </a:lnTo>
                  <a:lnTo>
                    <a:pt x="2293" y="687"/>
                  </a:lnTo>
                  <a:lnTo>
                    <a:pt x="2309" y="684"/>
                  </a:lnTo>
                  <a:lnTo>
                    <a:pt x="2323" y="680"/>
                  </a:lnTo>
                  <a:lnTo>
                    <a:pt x="2340" y="678"/>
                  </a:lnTo>
                  <a:lnTo>
                    <a:pt x="2355" y="677"/>
                  </a:lnTo>
                  <a:lnTo>
                    <a:pt x="2371" y="676"/>
                  </a:lnTo>
                  <a:lnTo>
                    <a:pt x="2386" y="677"/>
                  </a:lnTo>
                  <a:lnTo>
                    <a:pt x="2402" y="678"/>
                  </a:lnTo>
                  <a:lnTo>
                    <a:pt x="2417" y="679"/>
                  </a:lnTo>
                  <a:lnTo>
                    <a:pt x="2432" y="683"/>
                  </a:lnTo>
                  <a:lnTo>
                    <a:pt x="2447" y="686"/>
                  </a:lnTo>
                  <a:lnTo>
                    <a:pt x="2461" y="690"/>
                  </a:lnTo>
                  <a:lnTo>
                    <a:pt x="2475" y="696"/>
                  </a:lnTo>
                  <a:lnTo>
                    <a:pt x="2487" y="703"/>
                  </a:lnTo>
                  <a:lnTo>
                    <a:pt x="2487" y="726"/>
                  </a:lnTo>
                  <a:lnTo>
                    <a:pt x="2536" y="727"/>
                  </a:lnTo>
                  <a:lnTo>
                    <a:pt x="2535" y="744"/>
                  </a:lnTo>
                  <a:lnTo>
                    <a:pt x="2603" y="739"/>
                  </a:lnTo>
                  <a:lnTo>
                    <a:pt x="4598" y="401"/>
                  </a:lnTo>
                  <a:lnTo>
                    <a:pt x="4491" y="459"/>
                  </a:lnTo>
                  <a:lnTo>
                    <a:pt x="3509" y="660"/>
                  </a:lnTo>
                  <a:lnTo>
                    <a:pt x="4627" y="618"/>
                  </a:lnTo>
                  <a:lnTo>
                    <a:pt x="4741" y="641"/>
                  </a:lnTo>
                  <a:lnTo>
                    <a:pt x="2606" y="808"/>
                  </a:lnTo>
                  <a:lnTo>
                    <a:pt x="2606" y="830"/>
                  </a:lnTo>
                  <a:lnTo>
                    <a:pt x="2491" y="840"/>
                  </a:lnTo>
                  <a:lnTo>
                    <a:pt x="2489" y="834"/>
                  </a:lnTo>
                  <a:lnTo>
                    <a:pt x="2448" y="841"/>
                  </a:lnTo>
                  <a:lnTo>
                    <a:pt x="2447" y="962"/>
                  </a:lnTo>
                  <a:lnTo>
                    <a:pt x="2425" y="996"/>
                  </a:lnTo>
                  <a:lnTo>
                    <a:pt x="2425" y="1094"/>
                  </a:lnTo>
                  <a:lnTo>
                    <a:pt x="2453" y="1095"/>
                  </a:lnTo>
                  <a:lnTo>
                    <a:pt x="2453" y="841"/>
                  </a:lnTo>
                  <a:lnTo>
                    <a:pt x="2468" y="840"/>
                  </a:lnTo>
                  <a:lnTo>
                    <a:pt x="2469" y="1095"/>
                  </a:lnTo>
                  <a:lnTo>
                    <a:pt x="2479" y="1094"/>
                  </a:lnTo>
                  <a:lnTo>
                    <a:pt x="2482" y="1080"/>
                  </a:lnTo>
                  <a:lnTo>
                    <a:pt x="2503" y="1077"/>
                  </a:lnTo>
                  <a:lnTo>
                    <a:pt x="2512" y="1084"/>
                  </a:lnTo>
                  <a:lnTo>
                    <a:pt x="2516" y="1098"/>
                  </a:lnTo>
                  <a:lnTo>
                    <a:pt x="2540" y="1097"/>
                  </a:lnTo>
                  <a:lnTo>
                    <a:pt x="2540" y="837"/>
                  </a:lnTo>
                  <a:lnTo>
                    <a:pt x="2556" y="835"/>
                  </a:lnTo>
                  <a:lnTo>
                    <a:pt x="2556" y="1096"/>
                  </a:lnTo>
                  <a:lnTo>
                    <a:pt x="2559" y="1096"/>
                  </a:lnTo>
                  <a:lnTo>
                    <a:pt x="2565" y="1096"/>
                  </a:lnTo>
                  <a:lnTo>
                    <a:pt x="2575" y="1095"/>
                  </a:lnTo>
                  <a:lnTo>
                    <a:pt x="2587" y="1095"/>
                  </a:lnTo>
                  <a:lnTo>
                    <a:pt x="2598" y="1095"/>
                  </a:lnTo>
                  <a:lnTo>
                    <a:pt x="2609" y="1095"/>
                  </a:lnTo>
                  <a:lnTo>
                    <a:pt x="2618" y="1095"/>
                  </a:lnTo>
                  <a:lnTo>
                    <a:pt x="2623" y="1095"/>
                  </a:lnTo>
                  <a:lnTo>
                    <a:pt x="2626" y="1095"/>
                  </a:lnTo>
                  <a:lnTo>
                    <a:pt x="2634" y="1095"/>
                  </a:lnTo>
                  <a:lnTo>
                    <a:pt x="2644" y="1096"/>
                  </a:lnTo>
                  <a:lnTo>
                    <a:pt x="2659" y="1096"/>
                  </a:lnTo>
                  <a:lnTo>
                    <a:pt x="2674" y="1096"/>
                  </a:lnTo>
                  <a:lnTo>
                    <a:pt x="2692" y="1097"/>
                  </a:lnTo>
                  <a:lnTo>
                    <a:pt x="2710" y="1097"/>
                  </a:lnTo>
                  <a:lnTo>
                    <a:pt x="2730" y="1097"/>
                  </a:lnTo>
                  <a:lnTo>
                    <a:pt x="2748" y="1098"/>
                  </a:lnTo>
                  <a:lnTo>
                    <a:pt x="2767" y="1098"/>
                  </a:lnTo>
                  <a:lnTo>
                    <a:pt x="2784" y="1098"/>
                  </a:lnTo>
                  <a:lnTo>
                    <a:pt x="2799" y="1099"/>
                  </a:lnTo>
                  <a:lnTo>
                    <a:pt x="2812" y="1099"/>
                  </a:lnTo>
                  <a:lnTo>
                    <a:pt x="2822" y="1099"/>
                  </a:lnTo>
                  <a:lnTo>
                    <a:pt x="2828" y="1099"/>
                  </a:lnTo>
                  <a:lnTo>
                    <a:pt x="2831" y="1099"/>
                  </a:lnTo>
                  <a:lnTo>
                    <a:pt x="2838" y="1079"/>
                  </a:lnTo>
                  <a:lnTo>
                    <a:pt x="2874" y="1082"/>
                  </a:lnTo>
                  <a:lnTo>
                    <a:pt x="2874" y="1079"/>
                  </a:lnTo>
                  <a:lnTo>
                    <a:pt x="2875" y="1075"/>
                  </a:lnTo>
                  <a:lnTo>
                    <a:pt x="2877" y="1068"/>
                  </a:lnTo>
                  <a:lnTo>
                    <a:pt x="2878" y="1060"/>
                  </a:lnTo>
                  <a:lnTo>
                    <a:pt x="2880" y="1052"/>
                  </a:lnTo>
                  <a:lnTo>
                    <a:pt x="2882" y="1044"/>
                  </a:lnTo>
                  <a:lnTo>
                    <a:pt x="2884" y="1038"/>
                  </a:lnTo>
                  <a:lnTo>
                    <a:pt x="2885" y="1034"/>
                  </a:lnTo>
                  <a:lnTo>
                    <a:pt x="2887" y="1029"/>
                  </a:lnTo>
                  <a:lnTo>
                    <a:pt x="2890" y="1026"/>
                  </a:lnTo>
                  <a:lnTo>
                    <a:pt x="2894" y="1025"/>
                  </a:lnTo>
                  <a:lnTo>
                    <a:pt x="2900" y="1025"/>
                  </a:lnTo>
                  <a:lnTo>
                    <a:pt x="2904" y="1025"/>
                  </a:lnTo>
                  <a:lnTo>
                    <a:pt x="2910" y="1026"/>
                  </a:lnTo>
                  <a:lnTo>
                    <a:pt x="2919" y="1027"/>
                  </a:lnTo>
                  <a:lnTo>
                    <a:pt x="2930" y="1027"/>
                  </a:lnTo>
                  <a:lnTo>
                    <a:pt x="2944" y="1028"/>
                  </a:lnTo>
                  <a:lnTo>
                    <a:pt x="2958" y="1029"/>
                  </a:lnTo>
                  <a:lnTo>
                    <a:pt x="2974" y="1032"/>
                  </a:lnTo>
                  <a:lnTo>
                    <a:pt x="2990" y="1033"/>
                  </a:lnTo>
                  <a:lnTo>
                    <a:pt x="3006" y="1034"/>
                  </a:lnTo>
                  <a:lnTo>
                    <a:pt x="3022" y="1035"/>
                  </a:lnTo>
                  <a:lnTo>
                    <a:pt x="3036" y="1037"/>
                  </a:lnTo>
                  <a:lnTo>
                    <a:pt x="3050" y="1038"/>
                  </a:lnTo>
                  <a:lnTo>
                    <a:pt x="3062" y="1039"/>
                  </a:lnTo>
                  <a:lnTo>
                    <a:pt x="3071" y="1040"/>
                  </a:lnTo>
                  <a:lnTo>
                    <a:pt x="3078" y="1042"/>
                  </a:lnTo>
                  <a:lnTo>
                    <a:pt x="3083" y="1043"/>
                  </a:lnTo>
                  <a:lnTo>
                    <a:pt x="3089" y="1045"/>
                  </a:lnTo>
                  <a:lnTo>
                    <a:pt x="3091" y="1046"/>
                  </a:lnTo>
                  <a:lnTo>
                    <a:pt x="3092" y="1048"/>
                  </a:lnTo>
                  <a:lnTo>
                    <a:pt x="3092" y="1053"/>
                  </a:lnTo>
                  <a:lnTo>
                    <a:pt x="3092" y="1057"/>
                  </a:lnTo>
                  <a:lnTo>
                    <a:pt x="3093" y="1064"/>
                  </a:lnTo>
                  <a:lnTo>
                    <a:pt x="3093" y="1073"/>
                  </a:lnTo>
                  <a:lnTo>
                    <a:pt x="3094" y="1083"/>
                  </a:lnTo>
                  <a:lnTo>
                    <a:pt x="3094" y="1092"/>
                  </a:lnTo>
                  <a:lnTo>
                    <a:pt x="3095" y="1098"/>
                  </a:lnTo>
                  <a:lnTo>
                    <a:pt x="3095" y="1104"/>
                  </a:lnTo>
                  <a:lnTo>
                    <a:pt x="3095" y="1106"/>
                  </a:lnTo>
                  <a:lnTo>
                    <a:pt x="3133" y="1110"/>
                  </a:lnTo>
                  <a:lnTo>
                    <a:pt x="3136" y="1133"/>
                  </a:lnTo>
                  <a:lnTo>
                    <a:pt x="3139" y="1134"/>
                  </a:lnTo>
                  <a:lnTo>
                    <a:pt x="3147" y="1137"/>
                  </a:lnTo>
                  <a:lnTo>
                    <a:pt x="3159" y="1140"/>
                  </a:lnTo>
                  <a:lnTo>
                    <a:pt x="3173" y="1146"/>
                  </a:lnTo>
                  <a:lnTo>
                    <a:pt x="3188" y="1152"/>
                  </a:lnTo>
                  <a:lnTo>
                    <a:pt x="3201" y="1156"/>
                  </a:lnTo>
                  <a:lnTo>
                    <a:pt x="3212" y="1161"/>
                  </a:lnTo>
                  <a:lnTo>
                    <a:pt x="3220" y="1163"/>
                  </a:lnTo>
                  <a:lnTo>
                    <a:pt x="3228" y="1165"/>
                  </a:lnTo>
                  <a:lnTo>
                    <a:pt x="3240" y="1168"/>
                  </a:lnTo>
                  <a:lnTo>
                    <a:pt x="3254" y="1172"/>
                  </a:lnTo>
                  <a:lnTo>
                    <a:pt x="3272" y="1175"/>
                  </a:lnTo>
                  <a:lnTo>
                    <a:pt x="3291" y="1177"/>
                  </a:lnTo>
                  <a:lnTo>
                    <a:pt x="3311" y="1178"/>
                  </a:lnTo>
                  <a:lnTo>
                    <a:pt x="3332" y="1178"/>
                  </a:lnTo>
                  <a:lnTo>
                    <a:pt x="3351" y="1177"/>
                  </a:lnTo>
                  <a:lnTo>
                    <a:pt x="3360" y="1176"/>
                  </a:lnTo>
                  <a:lnTo>
                    <a:pt x="3370" y="1175"/>
                  </a:lnTo>
                  <a:lnTo>
                    <a:pt x="3378" y="1174"/>
                  </a:lnTo>
                  <a:lnTo>
                    <a:pt x="3386" y="1172"/>
                  </a:lnTo>
                  <a:lnTo>
                    <a:pt x="3393" y="1171"/>
                  </a:lnTo>
                  <a:lnTo>
                    <a:pt x="3402" y="1169"/>
                  </a:lnTo>
                  <a:lnTo>
                    <a:pt x="3411" y="1169"/>
                  </a:lnTo>
                  <a:lnTo>
                    <a:pt x="3419" y="1168"/>
                  </a:lnTo>
                  <a:lnTo>
                    <a:pt x="3429" y="1168"/>
                  </a:lnTo>
                  <a:lnTo>
                    <a:pt x="3440" y="1168"/>
                  </a:lnTo>
                  <a:lnTo>
                    <a:pt x="3451" y="1169"/>
                  </a:lnTo>
                  <a:lnTo>
                    <a:pt x="3464" y="1171"/>
                  </a:lnTo>
                  <a:lnTo>
                    <a:pt x="3478" y="1173"/>
                  </a:lnTo>
                  <a:lnTo>
                    <a:pt x="3493" y="1176"/>
                  </a:lnTo>
                  <a:lnTo>
                    <a:pt x="3511" y="1179"/>
                  </a:lnTo>
                  <a:lnTo>
                    <a:pt x="3530" y="1184"/>
                  </a:lnTo>
                  <a:lnTo>
                    <a:pt x="3559" y="1192"/>
                  </a:lnTo>
                  <a:lnTo>
                    <a:pt x="3585" y="1201"/>
                  </a:lnTo>
                  <a:lnTo>
                    <a:pt x="3607" y="1209"/>
                  </a:lnTo>
                  <a:lnTo>
                    <a:pt x="3628" y="1218"/>
                  </a:lnTo>
                  <a:lnTo>
                    <a:pt x="3645" y="1226"/>
                  </a:lnTo>
                  <a:lnTo>
                    <a:pt x="3659" y="1233"/>
                  </a:lnTo>
                  <a:lnTo>
                    <a:pt x="3669" y="1238"/>
                  </a:lnTo>
                  <a:lnTo>
                    <a:pt x="3676" y="1243"/>
                  </a:lnTo>
                  <a:lnTo>
                    <a:pt x="3681" y="1247"/>
                  </a:lnTo>
                  <a:lnTo>
                    <a:pt x="3688" y="1253"/>
                  </a:lnTo>
                  <a:lnTo>
                    <a:pt x="3694" y="1261"/>
                  </a:lnTo>
                  <a:lnTo>
                    <a:pt x="3700" y="1267"/>
                  </a:lnTo>
                  <a:lnTo>
                    <a:pt x="3705" y="1275"/>
                  </a:lnTo>
                  <a:lnTo>
                    <a:pt x="3709" y="1281"/>
                  </a:lnTo>
                  <a:lnTo>
                    <a:pt x="3712" y="1286"/>
                  </a:lnTo>
                  <a:lnTo>
                    <a:pt x="3713" y="1288"/>
                  </a:lnTo>
                  <a:lnTo>
                    <a:pt x="3714" y="1293"/>
                  </a:lnTo>
                  <a:lnTo>
                    <a:pt x="3715" y="1298"/>
                  </a:lnTo>
                  <a:lnTo>
                    <a:pt x="3716" y="1303"/>
                  </a:lnTo>
                  <a:lnTo>
                    <a:pt x="3717" y="1305"/>
                  </a:lnTo>
                  <a:lnTo>
                    <a:pt x="3719" y="1306"/>
                  </a:lnTo>
                  <a:lnTo>
                    <a:pt x="3727" y="1308"/>
                  </a:lnTo>
                  <a:lnTo>
                    <a:pt x="3738" y="1313"/>
                  </a:lnTo>
                  <a:lnTo>
                    <a:pt x="3754" y="1319"/>
                  </a:lnTo>
                  <a:lnTo>
                    <a:pt x="3773" y="1326"/>
                  </a:lnTo>
                  <a:lnTo>
                    <a:pt x="3797" y="1336"/>
                  </a:lnTo>
                  <a:lnTo>
                    <a:pt x="3822" y="1346"/>
                  </a:lnTo>
                  <a:lnTo>
                    <a:pt x="3851" y="1357"/>
                  </a:lnTo>
                  <a:lnTo>
                    <a:pt x="3882" y="1371"/>
                  </a:lnTo>
                  <a:lnTo>
                    <a:pt x="3916" y="1385"/>
                  </a:lnTo>
                  <a:lnTo>
                    <a:pt x="3951" y="1401"/>
                  </a:lnTo>
                  <a:lnTo>
                    <a:pt x="3988" y="1416"/>
                  </a:lnTo>
                  <a:lnTo>
                    <a:pt x="4027" y="1434"/>
                  </a:lnTo>
                  <a:lnTo>
                    <a:pt x="4066" y="1452"/>
                  </a:lnTo>
                  <a:lnTo>
                    <a:pt x="4106" y="1471"/>
                  </a:lnTo>
                  <a:lnTo>
                    <a:pt x="4146" y="1491"/>
                  </a:lnTo>
                  <a:lnTo>
                    <a:pt x="4165" y="1500"/>
                  </a:lnTo>
                  <a:lnTo>
                    <a:pt x="4184" y="1506"/>
                  </a:lnTo>
                  <a:lnTo>
                    <a:pt x="4202" y="1512"/>
                  </a:lnTo>
                  <a:lnTo>
                    <a:pt x="4217" y="1516"/>
                  </a:lnTo>
                  <a:lnTo>
                    <a:pt x="4232" y="1521"/>
                  </a:lnTo>
                  <a:lnTo>
                    <a:pt x="4243" y="1523"/>
                  </a:lnTo>
                  <a:lnTo>
                    <a:pt x="4251" y="1524"/>
                  </a:lnTo>
                  <a:lnTo>
                    <a:pt x="4257" y="1525"/>
                  </a:lnTo>
                  <a:lnTo>
                    <a:pt x="4261" y="1526"/>
                  </a:lnTo>
                  <a:lnTo>
                    <a:pt x="4270" y="1527"/>
                  </a:lnTo>
                  <a:lnTo>
                    <a:pt x="4286" y="1530"/>
                  </a:lnTo>
                  <a:lnTo>
                    <a:pt x="4307" y="1533"/>
                  </a:lnTo>
                  <a:lnTo>
                    <a:pt x="4333" y="1537"/>
                  </a:lnTo>
                  <a:lnTo>
                    <a:pt x="4364" y="1543"/>
                  </a:lnTo>
                  <a:lnTo>
                    <a:pt x="4398" y="1548"/>
                  </a:lnTo>
                  <a:lnTo>
                    <a:pt x="4436" y="1555"/>
                  </a:lnTo>
                  <a:lnTo>
                    <a:pt x="4477" y="1562"/>
                  </a:lnTo>
                  <a:lnTo>
                    <a:pt x="4521" y="1568"/>
                  </a:lnTo>
                  <a:lnTo>
                    <a:pt x="4567" y="1576"/>
                  </a:lnTo>
                  <a:lnTo>
                    <a:pt x="4617" y="1584"/>
                  </a:lnTo>
                  <a:lnTo>
                    <a:pt x="4666" y="1593"/>
                  </a:lnTo>
                  <a:lnTo>
                    <a:pt x="4718" y="1601"/>
                  </a:lnTo>
                  <a:lnTo>
                    <a:pt x="4770" y="1610"/>
                  </a:lnTo>
                  <a:lnTo>
                    <a:pt x="4822" y="1618"/>
                  </a:lnTo>
                  <a:lnTo>
                    <a:pt x="4875" y="1627"/>
                  </a:lnTo>
                  <a:lnTo>
                    <a:pt x="4927" y="1635"/>
                  </a:lnTo>
                  <a:lnTo>
                    <a:pt x="4979" y="1644"/>
                  </a:lnTo>
                  <a:lnTo>
                    <a:pt x="5028" y="1652"/>
                  </a:lnTo>
                  <a:lnTo>
                    <a:pt x="5077" y="1661"/>
                  </a:lnTo>
                  <a:lnTo>
                    <a:pt x="5123" y="1667"/>
                  </a:lnTo>
                  <a:lnTo>
                    <a:pt x="5167" y="1675"/>
                  </a:lnTo>
                  <a:lnTo>
                    <a:pt x="5208" y="1682"/>
                  </a:lnTo>
                  <a:lnTo>
                    <a:pt x="5246" y="1689"/>
                  </a:lnTo>
                  <a:lnTo>
                    <a:pt x="5280" y="1694"/>
                  </a:lnTo>
                  <a:lnTo>
                    <a:pt x="5310" y="1699"/>
                  </a:lnTo>
                  <a:lnTo>
                    <a:pt x="5335" y="1703"/>
                  </a:lnTo>
                  <a:lnTo>
                    <a:pt x="5355" y="1706"/>
                  </a:lnTo>
                  <a:lnTo>
                    <a:pt x="5371" y="1709"/>
                  </a:lnTo>
                  <a:lnTo>
                    <a:pt x="5380" y="1711"/>
                  </a:lnTo>
                  <a:lnTo>
                    <a:pt x="5383" y="1711"/>
                  </a:lnTo>
                  <a:lnTo>
                    <a:pt x="5973" y="922"/>
                  </a:lnTo>
                  <a:lnTo>
                    <a:pt x="5979" y="914"/>
                  </a:lnTo>
                  <a:lnTo>
                    <a:pt x="5984" y="905"/>
                  </a:lnTo>
                  <a:lnTo>
                    <a:pt x="5986" y="897"/>
                  </a:lnTo>
                  <a:lnTo>
                    <a:pt x="5982" y="891"/>
                  </a:lnTo>
                  <a:lnTo>
                    <a:pt x="5976" y="885"/>
                  </a:lnTo>
                  <a:lnTo>
                    <a:pt x="5969" y="878"/>
                  </a:lnTo>
                  <a:lnTo>
                    <a:pt x="5964" y="871"/>
                  </a:lnTo>
                  <a:lnTo>
                    <a:pt x="5960" y="865"/>
                  </a:lnTo>
                  <a:lnTo>
                    <a:pt x="5526" y="1333"/>
                  </a:lnTo>
                  <a:lnTo>
                    <a:pt x="5467" y="1268"/>
                  </a:lnTo>
                  <a:lnTo>
                    <a:pt x="5936" y="764"/>
                  </a:lnTo>
                  <a:lnTo>
                    <a:pt x="5937" y="748"/>
                  </a:lnTo>
                  <a:lnTo>
                    <a:pt x="5939" y="733"/>
                  </a:lnTo>
                  <a:lnTo>
                    <a:pt x="5943" y="717"/>
                  </a:lnTo>
                  <a:lnTo>
                    <a:pt x="5949" y="701"/>
                  </a:lnTo>
                  <a:lnTo>
                    <a:pt x="5957" y="687"/>
                  </a:lnTo>
                  <a:lnTo>
                    <a:pt x="5968" y="675"/>
                  </a:lnTo>
                  <a:lnTo>
                    <a:pt x="5980" y="664"/>
                  </a:lnTo>
                  <a:lnTo>
                    <a:pt x="5993" y="656"/>
                  </a:lnTo>
                  <a:lnTo>
                    <a:pt x="5983" y="655"/>
                  </a:lnTo>
                  <a:lnTo>
                    <a:pt x="5979" y="651"/>
                  </a:lnTo>
                  <a:lnTo>
                    <a:pt x="5981" y="645"/>
                  </a:lnTo>
                  <a:lnTo>
                    <a:pt x="5989" y="634"/>
                  </a:lnTo>
                  <a:lnTo>
                    <a:pt x="5979" y="636"/>
                  </a:lnTo>
                  <a:lnTo>
                    <a:pt x="5975" y="632"/>
                  </a:lnTo>
                  <a:lnTo>
                    <a:pt x="5974" y="626"/>
                  </a:lnTo>
                  <a:lnTo>
                    <a:pt x="5974" y="620"/>
                  </a:lnTo>
                  <a:lnTo>
                    <a:pt x="5973" y="619"/>
                  </a:lnTo>
                  <a:lnTo>
                    <a:pt x="5971" y="619"/>
                  </a:lnTo>
                  <a:lnTo>
                    <a:pt x="5969" y="620"/>
                  </a:lnTo>
                  <a:lnTo>
                    <a:pt x="5968" y="620"/>
                  </a:lnTo>
                  <a:lnTo>
                    <a:pt x="5970" y="614"/>
                  </a:lnTo>
                  <a:lnTo>
                    <a:pt x="5965" y="611"/>
                  </a:lnTo>
                  <a:lnTo>
                    <a:pt x="5963" y="611"/>
                  </a:lnTo>
                  <a:lnTo>
                    <a:pt x="5960" y="610"/>
                  </a:lnTo>
                  <a:lnTo>
                    <a:pt x="5958" y="608"/>
                  </a:lnTo>
                  <a:lnTo>
                    <a:pt x="5956" y="606"/>
                  </a:lnTo>
                  <a:lnTo>
                    <a:pt x="5953" y="601"/>
                  </a:lnTo>
                  <a:lnTo>
                    <a:pt x="5951" y="598"/>
                  </a:lnTo>
                  <a:lnTo>
                    <a:pt x="5946" y="596"/>
                  </a:lnTo>
                  <a:lnTo>
                    <a:pt x="5940" y="592"/>
                  </a:lnTo>
                  <a:lnTo>
                    <a:pt x="5931" y="590"/>
                  </a:lnTo>
                  <a:lnTo>
                    <a:pt x="5916" y="589"/>
                  </a:lnTo>
                  <a:lnTo>
                    <a:pt x="5899" y="587"/>
                  </a:lnTo>
                  <a:lnTo>
                    <a:pt x="5874" y="586"/>
                  </a:lnTo>
                  <a:lnTo>
                    <a:pt x="5425" y="101"/>
                  </a:lnTo>
                  <a:lnTo>
                    <a:pt x="5487" y="36"/>
                  </a:lnTo>
                  <a:lnTo>
                    <a:pt x="5983" y="576"/>
                  </a:lnTo>
                  <a:lnTo>
                    <a:pt x="5987" y="572"/>
                  </a:lnTo>
                  <a:lnTo>
                    <a:pt x="5990" y="572"/>
                  </a:lnTo>
                  <a:lnTo>
                    <a:pt x="5992" y="575"/>
                  </a:lnTo>
                  <a:lnTo>
                    <a:pt x="5992" y="579"/>
                  </a:lnTo>
                  <a:lnTo>
                    <a:pt x="5992" y="584"/>
                  </a:lnTo>
                  <a:lnTo>
                    <a:pt x="5992" y="586"/>
                  </a:lnTo>
                  <a:lnTo>
                    <a:pt x="5994" y="586"/>
                  </a:lnTo>
                  <a:lnTo>
                    <a:pt x="5996" y="584"/>
                  </a:lnTo>
                  <a:lnTo>
                    <a:pt x="6000" y="582"/>
                  </a:lnTo>
                  <a:lnTo>
                    <a:pt x="6002" y="585"/>
                  </a:lnTo>
                  <a:lnTo>
                    <a:pt x="6003" y="588"/>
                  </a:lnTo>
                  <a:lnTo>
                    <a:pt x="6003" y="591"/>
                  </a:lnTo>
                  <a:lnTo>
                    <a:pt x="6008" y="597"/>
                  </a:lnTo>
                  <a:lnTo>
                    <a:pt x="6008" y="596"/>
                  </a:lnTo>
                  <a:lnTo>
                    <a:pt x="6009" y="595"/>
                  </a:lnTo>
                  <a:lnTo>
                    <a:pt x="6011" y="594"/>
                  </a:lnTo>
                  <a:lnTo>
                    <a:pt x="6016" y="591"/>
                  </a:lnTo>
                  <a:lnTo>
                    <a:pt x="6024" y="590"/>
                  </a:lnTo>
                  <a:lnTo>
                    <a:pt x="6036" y="589"/>
                  </a:lnTo>
                  <a:lnTo>
                    <a:pt x="6053" y="589"/>
                  </a:lnTo>
                  <a:lnTo>
                    <a:pt x="6075" y="591"/>
                  </a:lnTo>
                  <a:lnTo>
                    <a:pt x="6075" y="586"/>
                  </a:lnTo>
                  <a:lnTo>
                    <a:pt x="6076" y="585"/>
                  </a:lnTo>
                  <a:lnTo>
                    <a:pt x="6079" y="586"/>
                  </a:lnTo>
                  <a:lnTo>
                    <a:pt x="6081" y="588"/>
                  </a:lnTo>
                  <a:lnTo>
                    <a:pt x="6085" y="581"/>
                  </a:lnTo>
                  <a:lnTo>
                    <a:pt x="6084" y="578"/>
                  </a:lnTo>
                  <a:lnTo>
                    <a:pt x="6084" y="575"/>
                  </a:lnTo>
                  <a:lnTo>
                    <a:pt x="6086" y="574"/>
                  </a:lnTo>
                  <a:lnTo>
                    <a:pt x="6089" y="575"/>
                  </a:lnTo>
                  <a:lnTo>
                    <a:pt x="6094" y="566"/>
                  </a:lnTo>
                  <a:lnTo>
                    <a:pt x="6099" y="557"/>
                  </a:lnTo>
                  <a:lnTo>
                    <a:pt x="6102" y="546"/>
                  </a:lnTo>
                  <a:lnTo>
                    <a:pt x="6106" y="534"/>
                  </a:lnTo>
                  <a:lnTo>
                    <a:pt x="6108" y="521"/>
                  </a:lnTo>
                  <a:lnTo>
                    <a:pt x="6109" y="509"/>
                  </a:lnTo>
                  <a:lnTo>
                    <a:pt x="6109" y="496"/>
                  </a:lnTo>
                  <a:lnTo>
                    <a:pt x="6108" y="484"/>
                  </a:lnTo>
                  <a:lnTo>
                    <a:pt x="6556" y="0"/>
                  </a:lnTo>
                  <a:lnTo>
                    <a:pt x="6618" y="66"/>
                  </a:lnTo>
                  <a:lnTo>
                    <a:pt x="6120" y="604"/>
                  </a:lnTo>
                  <a:lnTo>
                    <a:pt x="6121" y="608"/>
                  </a:lnTo>
                  <a:lnTo>
                    <a:pt x="6120" y="611"/>
                  </a:lnTo>
                  <a:lnTo>
                    <a:pt x="6117" y="614"/>
                  </a:lnTo>
                  <a:lnTo>
                    <a:pt x="6113" y="614"/>
                  </a:lnTo>
                  <a:lnTo>
                    <a:pt x="6110" y="612"/>
                  </a:lnTo>
                  <a:lnTo>
                    <a:pt x="6109" y="614"/>
                  </a:lnTo>
                  <a:lnTo>
                    <a:pt x="6109" y="615"/>
                  </a:lnTo>
                  <a:lnTo>
                    <a:pt x="6110" y="616"/>
                  </a:lnTo>
                  <a:lnTo>
                    <a:pt x="6112" y="620"/>
                  </a:lnTo>
                  <a:lnTo>
                    <a:pt x="6112" y="622"/>
                  </a:lnTo>
                  <a:lnTo>
                    <a:pt x="6111" y="624"/>
                  </a:lnTo>
                  <a:lnTo>
                    <a:pt x="6109" y="625"/>
                  </a:lnTo>
                  <a:lnTo>
                    <a:pt x="6108" y="627"/>
                  </a:lnTo>
                  <a:lnTo>
                    <a:pt x="6108" y="630"/>
                  </a:lnTo>
                  <a:lnTo>
                    <a:pt x="6108" y="632"/>
                  </a:lnTo>
                  <a:lnTo>
                    <a:pt x="6107" y="635"/>
                  </a:lnTo>
                  <a:lnTo>
                    <a:pt x="6124" y="638"/>
                  </a:lnTo>
                  <a:lnTo>
                    <a:pt x="6127" y="631"/>
                  </a:lnTo>
                  <a:lnTo>
                    <a:pt x="6130" y="624"/>
                  </a:lnTo>
                  <a:lnTo>
                    <a:pt x="6133" y="618"/>
                  </a:lnTo>
                  <a:lnTo>
                    <a:pt x="6137" y="611"/>
                  </a:lnTo>
                  <a:lnTo>
                    <a:pt x="6141" y="607"/>
                  </a:lnTo>
                  <a:lnTo>
                    <a:pt x="6145" y="602"/>
                  </a:lnTo>
                  <a:lnTo>
                    <a:pt x="6148" y="600"/>
                  </a:lnTo>
                  <a:lnTo>
                    <a:pt x="6151" y="599"/>
                  </a:lnTo>
                  <a:lnTo>
                    <a:pt x="6153" y="569"/>
                  </a:lnTo>
                  <a:lnTo>
                    <a:pt x="6161" y="562"/>
                  </a:lnTo>
                  <a:lnTo>
                    <a:pt x="6182" y="561"/>
                  </a:lnTo>
                  <a:lnTo>
                    <a:pt x="6184" y="561"/>
                  </a:lnTo>
                  <a:lnTo>
                    <a:pt x="6185" y="562"/>
                  </a:lnTo>
                  <a:lnTo>
                    <a:pt x="6186" y="565"/>
                  </a:lnTo>
                  <a:lnTo>
                    <a:pt x="6186" y="567"/>
                  </a:lnTo>
                  <a:lnTo>
                    <a:pt x="6187" y="572"/>
                  </a:lnTo>
                  <a:lnTo>
                    <a:pt x="6188" y="578"/>
                  </a:lnTo>
                  <a:lnTo>
                    <a:pt x="6188" y="584"/>
                  </a:lnTo>
                  <a:lnTo>
                    <a:pt x="6189" y="589"/>
                  </a:lnTo>
                  <a:lnTo>
                    <a:pt x="6190" y="595"/>
                  </a:lnTo>
                  <a:lnTo>
                    <a:pt x="6190" y="598"/>
                  </a:lnTo>
                  <a:lnTo>
                    <a:pt x="6190" y="599"/>
                  </a:lnTo>
                  <a:lnTo>
                    <a:pt x="6194" y="602"/>
                  </a:lnTo>
                  <a:lnTo>
                    <a:pt x="6197" y="606"/>
                  </a:lnTo>
                  <a:lnTo>
                    <a:pt x="6198" y="610"/>
                  </a:lnTo>
                  <a:lnTo>
                    <a:pt x="6200" y="616"/>
                  </a:lnTo>
                  <a:lnTo>
                    <a:pt x="6201" y="620"/>
                  </a:lnTo>
                  <a:lnTo>
                    <a:pt x="6202" y="627"/>
                  </a:lnTo>
                  <a:lnTo>
                    <a:pt x="6204" y="635"/>
                  </a:lnTo>
                  <a:lnTo>
                    <a:pt x="6205" y="643"/>
                  </a:lnTo>
                  <a:lnTo>
                    <a:pt x="6207" y="650"/>
                  </a:lnTo>
                  <a:lnTo>
                    <a:pt x="6208" y="657"/>
                  </a:lnTo>
                  <a:lnTo>
                    <a:pt x="6210" y="663"/>
                  </a:lnTo>
                  <a:lnTo>
                    <a:pt x="6212" y="665"/>
                  </a:lnTo>
                  <a:lnTo>
                    <a:pt x="6221" y="667"/>
                  </a:lnTo>
                  <a:lnTo>
                    <a:pt x="6227" y="669"/>
                  </a:lnTo>
                  <a:lnTo>
                    <a:pt x="6235" y="673"/>
                  </a:lnTo>
                  <a:lnTo>
                    <a:pt x="6245" y="676"/>
                  </a:lnTo>
                  <a:lnTo>
                    <a:pt x="6257" y="680"/>
                  </a:lnTo>
                  <a:lnTo>
                    <a:pt x="6270" y="686"/>
                  </a:lnTo>
                  <a:lnTo>
                    <a:pt x="6284" y="691"/>
                  </a:lnTo>
                  <a:lnTo>
                    <a:pt x="6297" y="697"/>
                  </a:lnTo>
                  <a:lnTo>
                    <a:pt x="6311" y="703"/>
                  </a:lnTo>
                  <a:lnTo>
                    <a:pt x="6326" y="709"/>
                  </a:lnTo>
                  <a:lnTo>
                    <a:pt x="6340" y="715"/>
                  </a:lnTo>
                  <a:lnTo>
                    <a:pt x="6354" y="721"/>
                  </a:lnTo>
                  <a:lnTo>
                    <a:pt x="6366" y="727"/>
                  </a:lnTo>
                  <a:lnTo>
                    <a:pt x="6377" y="733"/>
                  </a:lnTo>
                  <a:lnTo>
                    <a:pt x="6386" y="737"/>
                  </a:lnTo>
                  <a:lnTo>
                    <a:pt x="6395" y="741"/>
                  </a:lnTo>
                  <a:lnTo>
                    <a:pt x="6401" y="745"/>
                  </a:lnTo>
                  <a:lnTo>
                    <a:pt x="6409" y="750"/>
                  </a:lnTo>
                  <a:lnTo>
                    <a:pt x="6415" y="756"/>
                  </a:lnTo>
                  <a:lnTo>
                    <a:pt x="6419" y="759"/>
                  </a:lnTo>
                  <a:lnTo>
                    <a:pt x="6420" y="763"/>
                  </a:lnTo>
                  <a:lnTo>
                    <a:pt x="6420" y="767"/>
                  </a:lnTo>
                  <a:lnTo>
                    <a:pt x="6418" y="771"/>
                  </a:lnTo>
                  <a:lnTo>
                    <a:pt x="6415" y="777"/>
                  </a:lnTo>
                  <a:lnTo>
                    <a:pt x="6412" y="785"/>
                  </a:lnTo>
                  <a:lnTo>
                    <a:pt x="6406" y="796"/>
                  </a:lnTo>
                  <a:lnTo>
                    <a:pt x="6398" y="809"/>
                  </a:lnTo>
                  <a:lnTo>
                    <a:pt x="6388" y="826"/>
                  </a:lnTo>
                  <a:lnTo>
                    <a:pt x="6378" y="843"/>
                  </a:lnTo>
                  <a:lnTo>
                    <a:pt x="6368" y="858"/>
                  </a:lnTo>
                  <a:lnTo>
                    <a:pt x="6361" y="871"/>
                  </a:lnTo>
                  <a:lnTo>
                    <a:pt x="6355" y="880"/>
                  </a:lnTo>
                  <a:lnTo>
                    <a:pt x="6352" y="884"/>
                  </a:lnTo>
                  <a:lnTo>
                    <a:pt x="6656" y="1214"/>
                  </a:lnTo>
                  <a:lnTo>
                    <a:pt x="6595" y="1279"/>
                  </a:lnTo>
                  <a:lnTo>
                    <a:pt x="6302" y="964"/>
                  </a:lnTo>
                  <a:lnTo>
                    <a:pt x="6052" y="1382"/>
                  </a:lnTo>
                  <a:lnTo>
                    <a:pt x="6195" y="1382"/>
                  </a:lnTo>
                  <a:lnTo>
                    <a:pt x="6102" y="1591"/>
                  </a:lnTo>
                  <a:lnTo>
                    <a:pt x="5894" y="1693"/>
                  </a:lnTo>
                  <a:lnTo>
                    <a:pt x="5970" y="1693"/>
                  </a:lnTo>
                  <a:lnTo>
                    <a:pt x="5972" y="1681"/>
                  </a:lnTo>
                  <a:lnTo>
                    <a:pt x="5960" y="1660"/>
                  </a:lnTo>
                  <a:lnTo>
                    <a:pt x="5968" y="1654"/>
                  </a:lnTo>
                  <a:lnTo>
                    <a:pt x="5979" y="1680"/>
                  </a:lnTo>
                  <a:lnTo>
                    <a:pt x="5980" y="1681"/>
                  </a:lnTo>
                  <a:lnTo>
                    <a:pt x="5984" y="1683"/>
                  </a:lnTo>
                  <a:lnTo>
                    <a:pt x="5987" y="1687"/>
                  </a:lnTo>
                  <a:lnTo>
                    <a:pt x="5989" y="1693"/>
                  </a:lnTo>
                  <a:lnTo>
                    <a:pt x="6440" y="1730"/>
                  </a:lnTo>
                  <a:lnTo>
                    <a:pt x="6390" y="1736"/>
                  </a:lnTo>
                  <a:lnTo>
                    <a:pt x="6339" y="1742"/>
                  </a:lnTo>
                  <a:lnTo>
                    <a:pt x="6290" y="1746"/>
                  </a:lnTo>
                  <a:lnTo>
                    <a:pt x="6240" y="1751"/>
                  </a:lnTo>
                  <a:lnTo>
                    <a:pt x="6192" y="1754"/>
                  </a:lnTo>
                  <a:lnTo>
                    <a:pt x="6146" y="1756"/>
                  </a:lnTo>
                  <a:lnTo>
                    <a:pt x="6101" y="1757"/>
                  </a:lnTo>
                  <a:lnTo>
                    <a:pt x="6059" y="1759"/>
                  </a:lnTo>
                  <a:lnTo>
                    <a:pt x="6021" y="1760"/>
                  </a:lnTo>
                  <a:lnTo>
                    <a:pt x="5986" y="1760"/>
                  </a:lnTo>
                  <a:lnTo>
                    <a:pt x="5955" y="1760"/>
                  </a:lnTo>
                  <a:lnTo>
                    <a:pt x="5930" y="1760"/>
                  </a:lnTo>
                  <a:lnTo>
                    <a:pt x="5908" y="1760"/>
                  </a:lnTo>
                  <a:lnTo>
                    <a:pt x="5893" y="1759"/>
                  </a:lnTo>
                  <a:lnTo>
                    <a:pt x="5882" y="1759"/>
                  </a:lnTo>
                  <a:lnTo>
                    <a:pt x="5879" y="1759"/>
                  </a:lnTo>
                  <a:lnTo>
                    <a:pt x="5848" y="1760"/>
                  </a:lnTo>
                  <a:lnTo>
                    <a:pt x="5827" y="1761"/>
                  </a:lnTo>
                  <a:lnTo>
                    <a:pt x="5813" y="1762"/>
                  </a:lnTo>
                  <a:lnTo>
                    <a:pt x="5805" y="1761"/>
                  </a:lnTo>
                  <a:lnTo>
                    <a:pt x="5801" y="1761"/>
                  </a:lnTo>
                  <a:lnTo>
                    <a:pt x="5800" y="1761"/>
                  </a:lnTo>
                  <a:lnTo>
                    <a:pt x="5800" y="1760"/>
                  </a:lnTo>
                  <a:lnTo>
                    <a:pt x="5801" y="1760"/>
                  </a:lnTo>
                  <a:lnTo>
                    <a:pt x="5795" y="1764"/>
                  </a:lnTo>
                  <a:lnTo>
                    <a:pt x="5796" y="1764"/>
                  </a:lnTo>
                  <a:lnTo>
                    <a:pt x="5799" y="1764"/>
                  </a:lnTo>
                  <a:lnTo>
                    <a:pt x="5803" y="1765"/>
                  </a:lnTo>
                  <a:lnTo>
                    <a:pt x="5809" y="1765"/>
                  </a:lnTo>
                  <a:lnTo>
                    <a:pt x="5815" y="1766"/>
                  </a:lnTo>
                  <a:lnTo>
                    <a:pt x="5821" y="1766"/>
                  </a:lnTo>
                  <a:lnTo>
                    <a:pt x="5827" y="1767"/>
                  </a:lnTo>
                  <a:lnTo>
                    <a:pt x="5831" y="1767"/>
                  </a:lnTo>
                  <a:lnTo>
                    <a:pt x="5836" y="1769"/>
                  </a:lnTo>
                  <a:lnTo>
                    <a:pt x="5840" y="1770"/>
                  </a:lnTo>
                  <a:lnTo>
                    <a:pt x="5842" y="1772"/>
                  </a:lnTo>
                  <a:lnTo>
                    <a:pt x="5846" y="1775"/>
                  </a:lnTo>
                  <a:lnTo>
                    <a:pt x="5850" y="1779"/>
                  </a:lnTo>
                  <a:lnTo>
                    <a:pt x="5858" y="1785"/>
                  </a:lnTo>
                  <a:lnTo>
                    <a:pt x="5867" y="1793"/>
                  </a:lnTo>
                  <a:lnTo>
                    <a:pt x="5878" y="1803"/>
                  </a:lnTo>
                  <a:lnTo>
                    <a:pt x="5888" y="1814"/>
                  </a:lnTo>
                  <a:lnTo>
                    <a:pt x="5899" y="1824"/>
                  </a:lnTo>
                  <a:lnTo>
                    <a:pt x="5907" y="1834"/>
                  </a:lnTo>
                  <a:lnTo>
                    <a:pt x="5913" y="1843"/>
                  </a:lnTo>
                  <a:lnTo>
                    <a:pt x="5917" y="1851"/>
                  </a:lnTo>
                  <a:lnTo>
                    <a:pt x="5920" y="1860"/>
                  </a:lnTo>
                  <a:lnTo>
                    <a:pt x="5922" y="1869"/>
                  </a:lnTo>
                  <a:lnTo>
                    <a:pt x="5924" y="1877"/>
                  </a:lnTo>
                  <a:lnTo>
                    <a:pt x="5923" y="1885"/>
                  </a:lnTo>
                  <a:lnTo>
                    <a:pt x="5920" y="1893"/>
                  </a:lnTo>
                  <a:lnTo>
                    <a:pt x="5915" y="1900"/>
                  </a:lnTo>
                  <a:lnTo>
                    <a:pt x="5907" y="1905"/>
                  </a:lnTo>
                  <a:lnTo>
                    <a:pt x="5894" y="1912"/>
                  </a:lnTo>
                  <a:lnTo>
                    <a:pt x="5873" y="1920"/>
                  </a:lnTo>
                  <a:lnTo>
                    <a:pt x="5848" y="1928"/>
                  </a:lnTo>
                  <a:lnTo>
                    <a:pt x="5823" y="1936"/>
                  </a:lnTo>
                  <a:lnTo>
                    <a:pt x="5798" y="1945"/>
                  </a:lnTo>
                  <a:lnTo>
                    <a:pt x="5777" y="1952"/>
                  </a:lnTo>
                  <a:lnTo>
                    <a:pt x="5763" y="1956"/>
                  </a:lnTo>
                  <a:lnTo>
                    <a:pt x="5758" y="1959"/>
                  </a:lnTo>
                  <a:lnTo>
                    <a:pt x="5754" y="1960"/>
                  </a:lnTo>
                  <a:lnTo>
                    <a:pt x="5743" y="1963"/>
                  </a:lnTo>
                  <a:lnTo>
                    <a:pt x="5727" y="1968"/>
                  </a:lnTo>
                  <a:lnTo>
                    <a:pt x="5705" y="1974"/>
                  </a:lnTo>
                  <a:lnTo>
                    <a:pt x="5679" y="1981"/>
                  </a:lnTo>
                  <a:lnTo>
                    <a:pt x="5648" y="1990"/>
                  </a:lnTo>
                  <a:lnTo>
                    <a:pt x="5615" y="1999"/>
                  </a:lnTo>
                  <a:lnTo>
                    <a:pt x="5579" y="2009"/>
                  </a:lnTo>
                  <a:lnTo>
                    <a:pt x="5542" y="2018"/>
                  </a:lnTo>
                  <a:lnTo>
                    <a:pt x="5504" y="2028"/>
                  </a:lnTo>
                  <a:lnTo>
                    <a:pt x="5466" y="2036"/>
                  </a:lnTo>
                  <a:lnTo>
                    <a:pt x="5427" y="2045"/>
                  </a:lnTo>
                  <a:lnTo>
                    <a:pt x="5393" y="2053"/>
                  </a:lnTo>
                  <a:lnTo>
                    <a:pt x="5359" y="2060"/>
                  </a:lnTo>
                  <a:lnTo>
                    <a:pt x="5328" y="2065"/>
                  </a:lnTo>
                  <a:lnTo>
                    <a:pt x="5301" y="2069"/>
                  </a:lnTo>
                  <a:lnTo>
                    <a:pt x="5263" y="2073"/>
                  </a:lnTo>
                  <a:lnTo>
                    <a:pt x="5234" y="2075"/>
                  </a:lnTo>
                  <a:lnTo>
                    <a:pt x="5213" y="2076"/>
                  </a:lnTo>
                  <a:lnTo>
                    <a:pt x="5198" y="2078"/>
                  </a:lnTo>
                  <a:lnTo>
                    <a:pt x="5189" y="2078"/>
                  </a:lnTo>
                  <a:lnTo>
                    <a:pt x="5185" y="2078"/>
                  </a:lnTo>
                  <a:lnTo>
                    <a:pt x="5182" y="2078"/>
                  </a:lnTo>
                  <a:lnTo>
                    <a:pt x="5181" y="2078"/>
                  </a:lnTo>
                  <a:lnTo>
                    <a:pt x="5177" y="2079"/>
                  </a:lnTo>
                  <a:lnTo>
                    <a:pt x="5173" y="2080"/>
                  </a:lnTo>
                  <a:lnTo>
                    <a:pt x="5168" y="2082"/>
                  </a:lnTo>
                  <a:lnTo>
                    <a:pt x="5162" y="2083"/>
                  </a:lnTo>
                  <a:lnTo>
                    <a:pt x="5157" y="2085"/>
                  </a:lnTo>
                  <a:lnTo>
                    <a:pt x="5152" y="2088"/>
                  </a:lnTo>
                  <a:lnTo>
                    <a:pt x="5149" y="2090"/>
                  </a:lnTo>
                  <a:lnTo>
                    <a:pt x="5142" y="2092"/>
                  </a:lnTo>
                  <a:lnTo>
                    <a:pt x="5136" y="2095"/>
                  </a:lnTo>
                  <a:lnTo>
                    <a:pt x="5135" y="2102"/>
                  </a:lnTo>
                  <a:lnTo>
                    <a:pt x="5141" y="2114"/>
                  </a:lnTo>
                  <a:lnTo>
                    <a:pt x="5149" y="2123"/>
                  </a:lnTo>
                  <a:lnTo>
                    <a:pt x="5157" y="2133"/>
                  </a:lnTo>
                  <a:lnTo>
                    <a:pt x="5166" y="2144"/>
                  </a:lnTo>
                  <a:lnTo>
                    <a:pt x="5175" y="2154"/>
                  </a:lnTo>
                  <a:lnTo>
                    <a:pt x="5185" y="2164"/>
                  </a:lnTo>
                  <a:lnTo>
                    <a:pt x="5192" y="2172"/>
                  </a:lnTo>
                  <a:lnTo>
                    <a:pt x="5196" y="2177"/>
                  </a:lnTo>
                  <a:lnTo>
                    <a:pt x="5198" y="2179"/>
                  </a:lnTo>
                  <a:lnTo>
                    <a:pt x="5205" y="2178"/>
                  </a:lnTo>
                  <a:lnTo>
                    <a:pt x="5208" y="2175"/>
                  </a:lnTo>
                  <a:lnTo>
                    <a:pt x="5210" y="2172"/>
                  </a:lnTo>
                  <a:lnTo>
                    <a:pt x="5210" y="2168"/>
                  </a:lnTo>
                  <a:lnTo>
                    <a:pt x="5211" y="2164"/>
                  </a:lnTo>
                  <a:lnTo>
                    <a:pt x="5212" y="2162"/>
                  </a:lnTo>
                  <a:lnTo>
                    <a:pt x="5213" y="2162"/>
                  </a:lnTo>
                  <a:lnTo>
                    <a:pt x="5215" y="2162"/>
                  </a:lnTo>
                  <a:lnTo>
                    <a:pt x="5218" y="2164"/>
                  </a:lnTo>
                  <a:lnTo>
                    <a:pt x="5256" y="2085"/>
                  </a:lnTo>
                  <a:lnTo>
                    <a:pt x="5241" y="2074"/>
                  </a:lnTo>
                  <a:lnTo>
                    <a:pt x="5252" y="2074"/>
                  </a:lnTo>
                  <a:lnTo>
                    <a:pt x="5262" y="2073"/>
                  </a:lnTo>
                  <a:lnTo>
                    <a:pt x="5272" y="2072"/>
                  </a:lnTo>
                  <a:lnTo>
                    <a:pt x="5281" y="2071"/>
                  </a:lnTo>
                  <a:lnTo>
                    <a:pt x="5290" y="2071"/>
                  </a:lnTo>
                  <a:lnTo>
                    <a:pt x="5296" y="2070"/>
                  </a:lnTo>
                  <a:lnTo>
                    <a:pt x="5300" y="2069"/>
                  </a:lnTo>
                  <a:lnTo>
                    <a:pt x="5301" y="2069"/>
                  </a:lnTo>
                  <a:lnTo>
                    <a:pt x="5301" y="2071"/>
                  </a:lnTo>
                  <a:lnTo>
                    <a:pt x="5301" y="2075"/>
                  </a:lnTo>
                  <a:lnTo>
                    <a:pt x="5301" y="2083"/>
                  </a:lnTo>
                  <a:lnTo>
                    <a:pt x="5301" y="2092"/>
                  </a:lnTo>
                  <a:lnTo>
                    <a:pt x="5299" y="2100"/>
                  </a:lnTo>
                  <a:lnTo>
                    <a:pt x="5294" y="2103"/>
                  </a:lnTo>
                  <a:lnTo>
                    <a:pt x="5289" y="2104"/>
                  </a:lnTo>
                  <a:lnTo>
                    <a:pt x="5283" y="2103"/>
                  </a:lnTo>
                  <a:lnTo>
                    <a:pt x="5278" y="2100"/>
                  </a:lnTo>
                  <a:lnTo>
                    <a:pt x="5274" y="2096"/>
                  </a:lnTo>
                  <a:lnTo>
                    <a:pt x="5270" y="2094"/>
                  </a:lnTo>
                  <a:lnTo>
                    <a:pt x="5269" y="2093"/>
                  </a:lnTo>
                  <a:lnTo>
                    <a:pt x="5229" y="2174"/>
                  </a:lnTo>
                  <a:lnTo>
                    <a:pt x="5231" y="2177"/>
                  </a:lnTo>
                  <a:lnTo>
                    <a:pt x="5225" y="2181"/>
                  </a:lnTo>
                  <a:lnTo>
                    <a:pt x="5220" y="2188"/>
                  </a:lnTo>
                  <a:lnTo>
                    <a:pt x="5219" y="2197"/>
                  </a:lnTo>
                  <a:lnTo>
                    <a:pt x="5224" y="2208"/>
                  </a:lnTo>
                  <a:lnTo>
                    <a:pt x="5230" y="2215"/>
                  </a:lnTo>
                  <a:lnTo>
                    <a:pt x="5238" y="2225"/>
                  </a:lnTo>
                  <a:lnTo>
                    <a:pt x="5247" y="2237"/>
                  </a:lnTo>
                  <a:lnTo>
                    <a:pt x="5258" y="2248"/>
                  </a:lnTo>
                  <a:lnTo>
                    <a:pt x="5267" y="2258"/>
                  </a:lnTo>
                  <a:lnTo>
                    <a:pt x="5275" y="2265"/>
                  </a:lnTo>
                  <a:lnTo>
                    <a:pt x="5280" y="2271"/>
                  </a:lnTo>
                  <a:lnTo>
                    <a:pt x="5282" y="2273"/>
                  </a:lnTo>
                  <a:lnTo>
                    <a:pt x="5282" y="2272"/>
                  </a:lnTo>
                  <a:lnTo>
                    <a:pt x="5282" y="2270"/>
                  </a:lnTo>
                  <a:lnTo>
                    <a:pt x="5283" y="2268"/>
                  </a:lnTo>
                  <a:lnTo>
                    <a:pt x="5285" y="2264"/>
                  </a:lnTo>
                  <a:lnTo>
                    <a:pt x="5289" y="2259"/>
                  </a:lnTo>
                  <a:lnTo>
                    <a:pt x="5290" y="2254"/>
                  </a:lnTo>
                  <a:lnTo>
                    <a:pt x="5291" y="2252"/>
                  </a:lnTo>
                  <a:lnTo>
                    <a:pt x="5291" y="2251"/>
                  </a:lnTo>
                  <a:lnTo>
                    <a:pt x="5292" y="2249"/>
                  </a:lnTo>
                  <a:lnTo>
                    <a:pt x="5294" y="2248"/>
                  </a:lnTo>
                  <a:lnTo>
                    <a:pt x="5298" y="2248"/>
                  </a:lnTo>
                  <a:lnTo>
                    <a:pt x="5302" y="2249"/>
                  </a:lnTo>
                  <a:lnTo>
                    <a:pt x="5307" y="2250"/>
                  </a:lnTo>
                  <a:lnTo>
                    <a:pt x="5311" y="2250"/>
                  </a:lnTo>
                  <a:lnTo>
                    <a:pt x="5316" y="2251"/>
                  </a:lnTo>
                  <a:lnTo>
                    <a:pt x="5320" y="2253"/>
                  </a:lnTo>
                  <a:lnTo>
                    <a:pt x="5322" y="2255"/>
                  </a:lnTo>
                  <a:lnTo>
                    <a:pt x="5320" y="2258"/>
                  </a:lnTo>
                  <a:lnTo>
                    <a:pt x="5317" y="2260"/>
                  </a:lnTo>
                  <a:lnTo>
                    <a:pt x="5315" y="2262"/>
                  </a:lnTo>
                  <a:lnTo>
                    <a:pt x="5313" y="2265"/>
                  </a:lnTo>
                  <a:lnTo>
                    <a:pt x="5310" y="2271"/>
                  </a:lnTo>
                  <a:lnTo>
                    <a:pt x="5308" y="2275"/>
                  </a:lnTo>
                  <a:lnTo>
                    <a:pt x="5306" y="2281"/>
                  </a:lnTo>
                  <a:lnTo>
                    <a:pt x="5305" y="2288"/>
                  </a:lnTo>
                  <a:lnTo>
                    <a:pt x="5304" y="2293"/>
                  </a:lnTo>
                  <a:lnTo>
                    <a:pt x="5305" y="2298"/>
                  </a:lnTo>
                  <a:lnTo>
                    <a:pt x="5311" y="2305"/>
                  </a:lnTo>
                  <a:lnTo>
                    <a:pt x="5308" y="2313"/>
                  </a:lnTo>
                  <a:lnTo>
                    <a:pt x="5313" y="2314"/>
                  </a:lnTo>
                  <a:lnTo>
                    <a:pt x="5317" y="2317"/>
                  </a:lnTo>
                  <a:lnTo>
                    <a:pt x="5320" y="2320"/>
                  </a:lnTo>
                  <a:lnTo>
                    <a:pt x="5325" y="2324"/>
                  </a:lnTo>
                  <a:lnTo>
                    <a:pt x="5330" y="2321"/>
                  </a:lnTo>
                  <a:lnTo>
                    <a:pt x="5335" y="2318"/>
                  </a:lnTo>
                  <a:lnTo>
                    <a:pt x="5340" y="2315"/>
                  </a:lnTo>
                  <a:lnTo>
                    <a:pt x="5346" y="2314"/>
                  </a:lnTo>
                  <a:lnTo>
                    <a:pt x="5351" y="2313"/>
                  </a:lnTo>
                  <a:lnTo>
                    <a:pt x="5356" y="2312"/>
                  </a:lnTo>
                  <a:lnTo>
                    <a:pt x="5361" y="2311"/>
                  </a:lnTo>
                  <a:lnTo>
                    <a:pt x="5365" y="2311"/>
                  </a:lnTo>
                  <a:lnTo>
                    <a:pt x="5371" y="2311"/>
                  </a:lnTo>
                  <a:lnTo>
                    <a:pt x="5380" y="2313"/>
                  </a:lnTo>
                  <a:lnTo>
                    <a:pt x="5393" y="2319"/>
                  </a:lnTo>
                  <a:lnTo>
                    <a:pt x="5406" y="2325"/>
                  </a:lnTo>
                  <a:lnTo>
                    <a:pt x="5418" y="2337"/>
                  </a:lnTo>
                  <a:lnTo>
                    <a:pt x="5430" y="2351"/>
                  </a:lnTo>
                  <a:lnTo>
                    <a:pt x="5437" y="2369"/>
                  </a:lnTo>
                  <a:lnTo>
                    <a:pt x="5440" y="2392"/>
                  </a:lnTo>
                  <a:lnTo>
                    <a:pt x="5438" y="2415"/>
                  </a:lnTo>
                  <a:lnTo>
                    <a:pt x="5431" y="2433"/>
                  </a:lnTo>
                  <a:lnTo>
                    <a:pt x="5421" y="2448"/>
                  </a:lnTo>
                  <a:lnTo>
                    <a:pt x="5409" y="2458"/>
                  </a:lnTo>
                  <a:lnTo>
                    <a:pt x="5397" y="2466"/>
                  </a:lnTo>
                  <a:lnTo>
                    <a:pt x="5384" y="2469"/>
                  </a:lnTo>
                  <a:lnTo>
                    <a:pt x="5373" y="2471"/>
                  </a:lnTo>
                  <a:lnTo>
                    <a:pt x="5365" y="2472"/>
                  </a:lnTo>
                  <a:lnTo>
                    <a:pt x="5356" y="2471"/>
                  </a:lnTo>
                  <a:lnTo>
                    <a:pt x="5345" y="2469"/>
                  </a:lnTo>
                  <a:lnTo>
                    <a:pt x="5333" y="2463"/>
                  </a:lnTo>
                  <a:lnTo>
                    <a:pt x="5320" y="2456"/>
                  </a:lnTo>
                  <a:lnTo>
                    <a:pt x="5309" y="2446"/>
                  </a:lnTo>
                  <a:lnTo>
                    <a:pt x="5299" y="2431"/>
                  </a:lnTo>
                  <a:lnTo>
                    <a:pt x="5292" y="2412"/>
                  </a:lnTo>
                  <a:lnTo>
                    <a:pt x="5290" y="2390"/>
                  </a:lnTo>
                  <a:lnTo>
                    <a:pt x="5289" y="2382"/>
                  </a:lnTo>
                  <a:lnTo>
                    <a:pt x="5290" y="2375"/>
                  </a:lnTo>
                  <a:lnTo>
                    <a:pt x="5291" y="2369"/>
                  </a:lnTo>
                  <a:lnTo>
                    <a:pt x="5293" y="2363"/>
                  </a:lnTo>
                  <a:lnTo>
                    <a:pt x="5295" y="2359"/>
                  </a:lnTo>
                  <a:lnTo>
                    <a:pt x="5297" y="2354"/>
                  </a:lnTo>
                  <a:lnTo>
                    <a:pt x="5299" y="2352"/>
                  </a:lnTo>
                  <a:lnTo>
                    <a:pt x="5300" y="2350"/>
                  </a:lnTo>
                  <a:lnTo>
                    <a:pt x="5300" y="2347"/>
                  </a:lnTo>
                  <a:lnTo>
                    <a:pt x="5297" y="2341"/>
                  </a:lnTo>
                  <a:lnTo>
                    <a:pt x="5293" y="2338"/>
                  </a:lnTo>
                  <a:lnTo>
                    <a:pt x="5291" y="2335"/>
                  </a:lnTo>
                  <a:lnTo>
                    <a:pt x="5289" y="2340"/>
                  </a:lnTo>
                  <a:lnTo>
                    <a:pt x="5255" y="2320"/>
                  </a:lnTo>
                  <a:lnTo>
                    <a:pt x="5256" y="2305"/>
                  </a:lnTo>
                  <a:lnTo>
                    <a:pt x="5078" y="2122"/>
                  </a:lnTo>
                  <a:lnTo>
                    <a:pt x="5077" y="2122"/>
                  </a:lnTo>
                  <a:lnTo>
                    <a:pt x="5074" y="2121"/>
                  </a:lnTo>
                  <a:lnTo>
                    <a:pt x="5067" y="2120"/>
                  </a:lnTo>
                  <a:lnTo>
                    <a:pt x="5060" y="2119"/>
                  </a:lnTo>
                  <a:lnTo>
                    <a:pt x="5052" y="2118"/>
                  </a:lnTo>
                  <a:lnTo>
                    <a:pt x="5042" y="2115"/>
                  </a:lnTo>
                  <a:lnTo>
                    <a:pt x="5030" y="2114"/>
                  </a:lnTo>
                  <a:lnTo>
                    <a:pt x="5018" y="2112"/>
                  </a:lnTo>
                  <a:lnTo>
                    <a:pt x="5005" y="2110"/>
                  </a:lnTo>
                  <a:lnTo>
                    <a:pt x="4991" y="2108"/>
                  </a:lnTo>
                  <a:lnTo>
                    <a:pt x="4978" y="2106"/>
                  </a:lnTo>
                  <a:lnTo>
                    <a:pt x="4963" y="2104"/>
                  </a:lnTo>
                  <a:lnTo>
                    <a:pt x="4950" y="2103"/>
                  </a:lnTo>
                  <a:lnTo>
                    <a:pt x="4938" y="2101"/>
                  </a:lnTo>
                  <a:lnTo>
                    <a:pt x="4924" y="2101"/>
                  </a:lnTo>
                  <a:lnTo>
                    <a:pt x="4913" y="2100"/>
                  </a:lnTo>
                  <a:lnTo>
                    <a:pt x="4887" y="2102"/>
                  </a:lnTo>
                  <a:lnTo>
                    <a:pt x="4861" y="2104"/>
                  </a:lnTo>
                  <a:lnTo>
                    <a:pt x="4835" y="2106"/>
                  </a:lnTo>
                  <a:lnTo>
                    <a:pt x="4809" y="2109"/>
                  </a:lnTo>
                  <a:lnTo>
                    <a:pt x="4783" y="2111"/>
                  </a:lnTo>
                  <a:lnTo>
                    <a:pt x="4759" y="2113"/>
                  </a:lnTo>
                  <a:lnTo>
                    <a:pt x="4735" y="2115"/>
                  </a:lnTo>
                  <a:lnTo>
                    <a:pt x="4713" y="2116"/>
                  </a:lnTo>
                  <a:lnTo>
                    <a:pt x="4693" y="2119"/>
                  </a:lnTo>
                  <a:lnTo>
                    <a:pt x="4673" y="2120"/>
                  </a:lnTo>
                  <a:lnTo>
                    <a:pt x="4657" y="2121"/>
                  </a:lnTo>
                  <a:lnTo>
                    <a:pt x="4642" y="2122"/>
                  </a:lnTo>
                  <a:lnTo>
                    <a:pt x="4631" y="2123"/>
                  </a:lnTo>
                  <a:lnTo>
                    <a:pt x="4623" y="2124"/>
                  </a:lnTo>
                  <a:lnTo>
                    <a:pt x="4618" y="2124"/>
                  </a:lnTo>
                  <a:lnTo>
                    <a:pt x="4616" y="2124"/>
                  </a:lnTo>
                  <a:lnTo>
                    <a:pt x="4616" y="2130"/>
                  </a:lnTo>
                  <a:lnTo>
                    <a:pt x="4614" y="2135"/>
                  </a:lnTo>
                  <a:lnTo>
                    <a:pt x="4612" y="2142"/>
                  </a:lnTo>
                  <a:lnTo>
                    <a:pt x="4608" y="2148"/>
                  </a:lnTo>
                  <a:lnTo>
                    <a:pt x="4603" y="2153"/>
                  </a:lnTo>
                  <a:lnTo>
                    <a:pt x="4599" y="2158"/>
                  </a:lnTo>
                  <a:lnTo>
                    <a:pt x="4594" y="2163"/>
                  </a:lnTo>
                  <a:lnTo>
                    <a:pt x="4588" y="2168"/>
                  </a:lnTo>
                  <a:lnTo>
                    <a:pt x="4583" y="2170"/>
                  </a:lnTo>
                  <a:lnTo>
                    <a:pt x="4579" y="2169"/>
                  </a:lnTo>
                  <a:lnTo>
                    <a:pt x="4577" y="2165"/>
                  </a:lnTo>
                  <a:lnTo>
                    <a:pt x="4576" y="2163"/>
                  </a:lnTo>
                  <a:lnTo>
                    <a:pt x="4576" y="2161"/>
                  </a:lnTo>
                  <a:lnTo>
                    <a:pt x="4575" y="2158"/>
                  </a:lnTo>
                  <a:lnTo>
                    <a:pt x="4573" y="2153"/>
                  </a:lnTo>
                  <a:lnTo>
                    <a:pt x="4572" y="2148"/>
                  </a:lnTo>
                  <a:lnTo>
                    <a:pt x="4572" y="2142"/>
                  </a:lnTo>
                  <a:lnTo>
                    <a:pt x="4571" y="2136"/>
                  </a:lnTo>
                  <a:lnTo>
                    <a:pt x="4571" y="2131"/>
                  </a:lnTo>
                  <a:lnTo>
                    <a:pt x="4571" y="2126"/>
                  </a:lnTo>
                  <a:lnTo>
                    <a:pt x="4235" y="2153"/>
                  </a:lnTo>
                  <a:lnTo>
                    <a:pt x="3815" y="2185"/>
                  </a:lnTo>
                  <a:lnTo>
                    <a:pt x="3813" y="2185"/>
                  </a:lnTo>
                  <a:lnTo>
                    <a:pt x="3806" y="2187"/>
                  </a:lnTo>
                  <a:lnTo>
                    <a:pt x="3795" y="2188"/>
                  </a:lnTo>
                  <a:lnTo>
                    <a:pt x="3779" y="2189"/>
                  </a:lnTo>
                  <a:lnTo>
                    <a:pt x="3760" y="2190"/>
                  </a:lnTo>
                  <a:lnTo>
                    <a:pt x="3735" y="2192"/>
                  </a:lnTo>
                  <a:lnTo>
                    <a:pt x="3707" y="2194"/>
                  </a:lnTo>
                  <a:lnTo>
                    <a:pt x="3675" y="2197"/>
                  </a:lnTo>
                  <a:lnTo>
                    <a:pt x="3640" y="2199"/>
                  </a:lnTo>
                  <a:lnTo>
                    <a:pt x="3600" y="2201"/>
                  </a:lnTo>
                  <a:lnTo>
                    <a:pt x="3558" y="2203"/>
                  </a:lnTo>
                  <a:lnTo>
                    <a:pt x="3512" y="2205"/>
                  </a:lnTo>
                  <a:lnTo>
                    <a:pt x="3462" y="2208"/>
                  </a:lnTo>
                  <a:lnTo>
                    <a:pt x="3410" y="2210"/>
                  </a:lnTo>
                  <a:lnTo>
                    <a:pt x="3354" y="2212"/>
                  </a:lnTo>
                  <a:lnTo>
                    <a:pt x="3296" y="2214"/>
                  </a:lnTo>
                  <a:lnTo>
                    <a:pt x="3267" y="2215"/>
                  </a:lnTo>
                  <a:lnTo>
                    <a:pt x="3238" y="2217"/>
                  </a:lnTo>
                  <a:lnTo>
                    <a:pt x="3208" y="2218"/>
                  </a:lnTo>
                  <a:lnTo>
                    <a:pt x="3178" y="2219"/>
                  </a:lnTo>
                  <a:lnTo>
                    <a:pt x="3147" y="2220"/>
                  </a:lnTo>
                  <a:lnTo>
                    <a:pt x="3118" y="2220"/>
                  </a:lnTo>
                  <a:lnTo>
                    <a:pt x="3087" y="2221"/>
                  </a:lnTo>
                  <a:lnTo>
                    <a:pt x="3056" y="2222"/>
                  </a:lnTo>
                  <a:lnTo>
                    <a:pt x="3026" y="2223"/>
                  </a:lnTo>
                  <a:lnTo>
                    <a:pt x="2996" y="2224"/>
                  </a:lnTo>
                  <a:lnTo>
                    <a:pt x="2966" y="2224"/>
                  </a:lnTo>
                  <a:lnTo>
                    <a:pt x="2937" y="2225"/>
                  </a:lnTo>
                  <a:lnTo>
                    <a:pt x="2908" y="2227"/>
                  </a:lnTo>
                  <a:lnTo>
                    <a:pt x="2880" y="2227"/>
                  </a:lnTo>
                  <a:lnTo>
                    <a:pt x="2852" y="2228"/>
                  </a:lnTo>
                  <a:lnTo>
                    <a:pt x="2825" y="2229"/>
                  </a:lnTo>
                  <a:lnTo>
                    <a:pt x="2800" y="2229"/>
                  </a:lnTo>
                  <a:lnTo>
                    <a:pt x="2775" y="2230"/>
                  </a:lnTo>
                  <a:lnTo>
                    <a:pt x="2751" y="2230"/>
                  </a:lnTo>
                  <a:lnTo>
                    <a:pt x="2729" y="2231"/>
                  </a:lnTo>
                  <a:lnTo>
                    <a:pt x="2707" y="2231"/>
                  </a:lnTo>
                  <a:lnTo>
                    <a:pt x="2688" y="2232"/>
                  </a:lnTo>
                  <a:lnTo>
                    <a:pt x="2669" y="2232"/>
                  </a:lnTo>
                  <a:lnTo>
                    <a:pt x="2653" y="2233"/>
                  </a:lnTo>
                  <a:lnTo>
                    <a:pt x="2637" y="2233"/>
                  </a:lnTo>
                  <a:lnTo>
                    <a:pt x="2624" y="2233"/>
                  </a:lnTo>
                  <a:lnTo>
                    <a:pt x="2611" y="2233"/>
                  </a:lnTo>
                  <a:lnTo>
                    <a:pt x="2602" y="2234"/>
                  </a:lnTo>
                  <a:lnTo>
                    <a:pt x="2594" y="2234"/>
                  </a:lnTo>
                  <a:lnTo>
                    <a:pt x="2589" y="2234"/>
                  </a:lnTo>
                  <a:lnTo>
                    <a:pt x="2585" y="2234"/>
                  </a:lnTo>
                  <a:lnTo>
                    <a:pt x="2584" y="2234"/>
                  </a:lnTo>
                  <a:lnTo>
                    <a:pt x="2584" y="2253"/>
                  </a:lnTo>
                  <a:lnTo>
                    <a:pt x="2419" y="2253"/>
                  </a:lnTo>
                  <a:lnTo>
                    <a:pt x="2414" y="2250"/>
                  </a:lnTo>
                  <a:lnTo>
                    <a:pt x="2412" y="2233"/>
                  </a:lnTo>
                  <a:lnTo>
                    <a:pt x="2101" y="2227"/>
                  </a:lnTo>
                  <a:lnTo>
                    <a:pt x="2100" y="2265"/>
                  </a:lnTo>
                  <a:lnTo>
                    <a:pt x="2119" y="2272"/>
                  </a:lnTo>
                  <a:lnTo>
                    <a:pt x="2137" y="2281"/>
                  </a:lnTo>
                  <a:lnTo>
                    <a:pt x="2155" y="2293"/>
                  </a:lnTo>
                  <a:lnTo>
                    <a:pt x="2171" y="2308"/>
                  </a:lnTo>
                  <a:lnTo>
                    <a:pt x="2185" y="2327"/>
                  </a:lnTo>
                  <a:lnTo>
                    <a:pt x="2198" y="2349"/>
                  </a:lnTo>
                  <a:lnTo>
                    <a:pt x="2205" y="2374"/>
                  </a:lnTo>
                  <a:lnTo>
                    <a:pt x="2208" y="2404"/>
                  </a:lnTo>
                  <a:lnTo>
                    <a:pt x="2206" y="2437"/>
                  </a:lnTo>
                  <a:lnTo>
                    <a:pt x="2198" y="2466"/>
                  </a:lnTo>
                  <a:lnTo>
                    <a:pt x="2185" y="2492"/>
                  </a:lnTo>
                  <a:lnTo>
                    <a:pt x="2169" y="2516"/>
                  </a:lnTo>
                  <a:lnTo>
                    <a:pt x="2148" y="2534"/>
                  </a:lnTo>
                  <a:lnTo>
                    <a:pt x="2125" y="2548"/>
                  </a:lnTo>
                  <a:lnTo>
                    <a:pt x="2099" y="2557"/>
                  </a:lnTo>
                  <a:lnTo>
                    <a:pt x="2070" y="2560"/>
                  </a:lnTo>
                  <a:lnTo>
                    <a:pt x="2042" y="2557"/>
                  </a:lnTo>
                  <a:lnTo>
                    <a:pt x="2016" y="2548"/>
                  </a:lnTo>
                  <a:lnTo>
                    <a:pt x="1992" y="2533"/>
                  </a:lnTo>
                  <a:lnTo>
                    <a:pt x="1972" y="2514"/>
                  </a:lnTo>
                  <a:lnTo>
                    <a:pt x="1955" y="2492"/>
                  </a:lnTo>
                  <a:lnTo>
                    <a:pt x="1943" y="2467"/>
                  </a:lnTo>
                  <a:lnTo>
                    <a:pt x="1934" y="2440"/>
                  </a:lnTo>
                  <a:lnTo>
                    <a:pt x="1932" y="2411"/>
                  </a:lnTo>
                  <a:lnTo>
                    <a:pt x="1932" y="2402"/>
                  </a:lnTo>
                  <a:lnTo>
                    <a:pt x="1933" y="2394"/>
                  </a:lnTo>
                  <a:lnTo>
                    <a:pt x="1933" y="2387"/>
                  </a:lnTo>
                  <a:lnTo>
                    <a:pt x="1935" y="2381"/>
                  </a:lnTo>
                  <a:lnTo>
                    <a:pt x="1936" y="2375"/>
                  </a:lnTo>
                  <a:lnTo>
                    <a:pt x="1937" y="2372"/>
                  </a:lnTo>
                  <a:lnTo>
                    <a:pt x="1938" y="2370"/>
                  </a:lnTo>
                  <a:lnTo>
                    <a:pt x="1938" y="2369"/>
                  </a:lnTo>
                  <a:lnTo>
                    <a:pt x="1879" y="2322"/>
                  </a:lnTo>
                  <a:lnTo>
                    <a:pt x="1877" y="2347"/>
                  </a:lnTo>
                  <a:lnTo>
                    <a:pt x="1871" y="2371"/>
                  </a:lnTo>
                  <a:lnTo>
                    <a:pt x="1861" y="2397"/>
                  </a:lnTo>
                  <a:lnTo>
                    <a:pt x="1846" y="2421"/>
                  </a:lnTo>
                  <a:lnTo>
                    <a:pt x="1827" y="2441"/>
                  </a:lnTo>
                  <a:lnTo>
                    <a:pt x="1803" y="2458"/>
                  </a:lnTo>
                  <a:lnTo>
                    <a:pt x="1774" y="2469"/>
                  </a:lnTo>
                  <a:lnTo>
                    <a:pt x="1739" y="2473"/>
                  </a:lnTo>
                  <a:lnTo>
                    <a:pt x="1705" y="2469"/>
                  </a:lnTo>
                  <a:lnTo>
                    <a:pt x="1676" y="2458"/>
                  </a:lnTo>
                  <a:lnTo>
                    <a:pt x="1652" y="2440"/>
                  </a:lnTo>
                  <a:lnTo>
                    <a:pt x="1634" y="2418"/>
                  </a:lnTo>
                  <a:lnTo>
                    <a:pt x="1621" y="2394"/>
                  </a:lnTo>
                  <a:lnTo>
                    <a:pt x="1610" y="2369"/>
                  </a:lnTo>
                  <a:lnTo>
                    <a:pt x="1605" y="2345"/>
                  </a:lnTo>
                  <a:lnTo>
                    <a:pt x="1603" y="2324"/>
                  </a:lnTo>
                  <a:lnTo>
                    <a:pt x="1603" y="2313"/>
                  </a:lnTo>
                  <a:lnTo>
                    <a:pt x="1605" y="2302"/>
                  </a:lnTo>
                  <a:lnTo>
                    <a:pt x="1607" y="2291"/>
                  </a:lnTo>
                  <a:lnTo>
                    <a:pt x="1610" y="2281"/>
                  </a:lnTo>
                  <a:lnTo>
                    <a:pt x="1612" y="2272"/>
                  </a:lnTo>
                  <a:lnTo>
                    <a:pt x="1615" y="2265"/>
                  </a:lnTo>
                  <a:lnTo>
                    <a:pt x="1616" y="2260"/>
                  </a:lnTo>
                  <a:lnTo>
                    <a:pt x="1617" y="2259"/>
                  </a:lnTo>
                  <a:close/>
                </a:path>
              </a:pathLst>
            </a:custGeom>
            <a:solidFill>
              <a:srgbClr val="000000"/>
            </a:solidFill>
            <a:ln w="9525">
              <a:noFill/>
              <a:round/>
              <a:headEnd/>
              <a:tailEnd/>
            </a:ln>
          </p:spPr>
          <p:txBody>
            <a:bodyPr/>
            <a:lstStyle/>
            <a:p>
              <a:endParaRPr lang="en-US" dirty="0"/>
            </a:p>
          </p:txBody>
        </p:sp>
        <p:sp>
          <p:nvSpPr>
            <p:cNvPr id="14" name="Line 1034"/>
            <p:cNvSpPr>
              <a:spLocks noChangeShapeType="1"/>
            </p:cNvSpPr>
            <p:nvPr/>
          </p:nvSpPr>
          <p:spPr bwMode="auto">
            <a:xfrm flipH="1">
              <a:off x="4731658" y="4477431"/>
              <a:ext cx="307687" cy="585787"/>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18" name="Line 1038"/>
            <p:cNvSpPr>
              <a:spLocks noChangeShapeType="1"/>
            </p:cNvSpPr>
            <p:nvPr/>
          </p:nvSpPr>
          <p:spPr bwMode="auto">
            <a:xfrm>
              <a:off x="4692996" y="4880656"/>
              <a:ext cx="153038" cy="0"/>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21" name="Line 1041"/>
            <p:cNvSpPr>
              <a:spLocks noChangeShapeType="1"/>
            </p:cNvSpPr>
            <p:nvPr/>
          </p:nvSpPr>
          <p:spPr bwMode="auto">
            <a:xfrm>
              <a:off x="4770320" y="5050518"/>
              <a:ext cx="133707" cy="279400"/>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22" name="Line 1042"/>
            <p:cNvSpPr>
              <a:spLocks noChangeShapeType="1"/>
            </p:cNvSpPr>
            <p:nvPr/>
          </p:nvSpPr>
          <p:spPr bwMode="auto">
            <a:xfrm flipH="1">
              <a:off x="4923358" y="5050518"/>
              <a:ext cx="135318" cy="279400"/>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23" name="Line 1043"/>
            <p:cNvSpPr>
              <a:spLocks noChangeShapeType="1"/>
            </p:cNvSpPr>
            <p:nvPr/>
          </p:nvSpPr>
          <p:spPr bwMode="auto">
            <a:xfrm flipH="1">
              <a:off x="4635002" y="5045756"/>
              <a:ext cx="77325" cy="309562"/>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24" name="Line 1044"/>
            <p:cNvSpPr>
              <a:spLocks noChangeShapeType="1"/>
            </p:cNvSpPr>
            <p:nvPr/>
          </p:nvSpPr>
          <p:spPr bwMode="auto">
            <a:xfrm>
              <a:off x="5058677" y="5050518"/>
              <a:ext cx="78936" cy="279400"/>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26" name="Freeform 1047"/>
            <p:cNvSpPr>
              <a:spLocks/>
            </p:cNvSpPr>
            <p:nvPr/>
          </p:nvSpPr>
          <p:spPr bwMode="auto">
            <a:xfrm>
              <a:off x="4577009" y="4480606"/>
              <a:ext cx="270637" cy="558800"/>
            </a:xfrm>
            <a:custGeom>
              <a:avLst/>
              <a:gdLst>
                <a:gd name="T0" fmla="*/ 0 w 168"/>
                <a:gd name="T1" fmla="*/ 557213 h 352"/>
                <a:gd name="T2" fmla="*/ 133350 w 168"/>
                <a:gd name="T3" fmla="*/ 0 h 352"/>
                <a:gd name="T4" fmla="*/ 171450 w 168"/>
                <a:gd name="T5" fmla="*/ 185737 h 352"/>
                <a:gd name="T6" fmla="*/ 265113 w 168"/>
                <a:gd name="T7" fmla="*/ 403225 h 352"/>
                <a:gd name="T8" fmla="*/ 247650 w 168"/>
                <a:gd name="T9" fmla="*/ 403225 h 352"/>
                <a:gd name="T10" fmla="*/ 0 60000 65536"/>
                <a:gd name="T11" fmla="*/ 0 60000 65536"/>
                <a:gd name="T12" fmla="*/ 0 60000 65536"/>
                <a:gd name="T13" fmla="*/ 0 60000 65536"/>
                <a:gd name="T14" fmla="*/ 0 60000 65536"/>
                <a:gd name="T15" fmla="*/ 0 w 168"/>
                <a:gd name="T16" fmla="*/ 0 h 352"/>
                <a:gd name="T17" fmla="*/ 168 w 168"/>
                <a:gd name="T18" fmla="*/ 352 h 352"/>
              </a:gdLst>
              <a:ahLst/>
              <a:cxnLst>
                <a:cxn ang="T10">
                  <a:pos x="T0" y="T1"/>
                </a:cxn>
                <a:cxn ang="T11">
                  <a:pos x="T2" y="T3"/>
                </a:cxn>
                <a:cxn ang="T12">
                  <a:pos x="T4" y="T5"/>
                </a:cxn>
                <a:cxn ang="T13">
                  <a:pos x="T6" y="T7"/>
                </a:cxn>
                <a:cxn ang="T14">
                  <a:pos x="T8" y="T9"/>
                </a:cxn>
              </a:cxnLst>
              <a:rect l="T15" t="T16" r="T17" b="T18"/>
              <a:pathLst>
                <a:path w="168" h="352">
                  <a:moveTo>
                    <a:pt x="0" y="351"/>
                  </a:moveTo>
                  <a:lnTo>
                    <a:pt x="84" y="0"/>
                  </a:lnTo>
                  <a:lnTo>
                    <a:pt x="108" y="117"/>
                  </a:lnTo>
                  <a:lnTo>
                    <a:pt x="167" y="254"/>
                  </a:lnTo>
                  <a:lnTo>
                    <a:pt x="156" y="254"/>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27" name="Freeform 1048"/>
            <p:cNvSpPr>
              <a:spLocks/>
            </p:cNvSpPr>
            <p:nvPr/>
          </p:nvSpPr>
          <p:spPr bwMode="auto">
            <a:xfrm>
              <a:off x="4583452" y="4428218"/>
              <a:ext cx="650816" cy="922338"/>
            </a:xfrm>
            <a:custGeom>
              <a:avLst/>
              <a:gdLst>
                <a:gd name="T0" fmla="*/ 0 w 404"/>
                <a:gd name="T1" fmla="*/ 403225 h 581"/>
                <a:gd name="T2" fmla="*/ 33338 w 404"/>
                <a:gd name="T3" fmla="*/ 403225 h 581"/>
                <a:gd name="T4" fmla="*/ 15875 w 404"/>
                <a:gd name="T5" fmla="*/ 187325 h 581"/>
                <a:gd name="T6" fmla="*/ 69850 w 404"/>
                <a:gd name="T7" fmla="*/ 0 h 581"/>
                <a:gd name="T8" fmla="*/ 146050 w 404"/>
                <a:gd name="T9" fmla="*/ 587375 h 581"/>
                <a:gd name="T10" fmla="*/ 449263 w 404"/>
                <a:gd name="T11" fmla="*/ 0 h 581"/>
                <a:gd name="T12" fmla="*/ 639763 w 404"/>
                <a:gd name="T13" fmla="*/ 587375 h 581"/>
                <a:gd name="T14" fmla="*/ 606425 w 404"/>
                <a:gd name="T15" fmla="*/ 920750 h 581"/>
                <a:gd name="T16" fmla="*/ 0 60000 65536"/>
                <a:gd name="T17" fmla="*/ 0 60000 65536"/>
                <a:gd name="T18" fmla="*/ 0 60000 65536"/>
                <a:gd name="T19" fmla="*/ 0 60000 65536"/>
                <a:gd name="T20" fmla="*/ 0 60000 65536"/>
                <a:gd name="T21" fmla="*/ 0 60000 65536"/>
                <a:gd name="T22" fmla="*/ 0 60000 65536"/>
                <a:gd name="T23" fmla="*/ 0 60000 65536"/>
                <a:gd name="T24" fmla="*/ 0 w 404"/>
                <a:gd name="T25" fmla="*/ 0 h 581"/>
                <a:gd name="T26" fmla="*/ 404 w 404"/>
                <a:gd name="T27" fmla="*/ 581 h 5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4" h="581">
                  <a:moveTo>
                    <a:pt x="0" y="254"/>
                  </a:moveTo>
                  <a:lnTo>
                    <a:pt x="21" y="254"/>
                  </a:lnTo>
                  <a:lnTo>
                    <a:pt x="10" y="118"/>
                  </a:lnTo>
                  <a:lnTo>
                    <a:pt x="44" y="0"/>
                  </a:lnTo>
                  <a:lnTo>
                    <a:pt x="92" y="370"/>
                  </a:lnTo>
                  <a:lnTo>
                    <a:pt x="283" y="0"/>
                  </a:lnTo>
                  <a:lnTo>
                    <a:pt x="403" y="370"/>
                  </a:lnTo>
                  <a:lnTo>
                    <a:pt x="382" y="580"/>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28" name="Freeform 1049"/>
            <p:cNvSpPr>
              <a:spLocks/>
            </p:cNvSpPr>
            <p:nvPr/>
          </p:nvSpPr>
          <p:spPr bwMode="auto">
            <a:xfrm>
              <a:off x="4942690" y="4680631"/>
              <a:ext cx="138540" cy="228600"/>
            </a:xfrm>
            <a:custGeom>
              <a:avLst/>
              <a:gdLst>
                <a:gd name="T0" fmla="*/ 106363 w 86"/>
                <a:gd name="T1" fmla="*/ 227013 h 144"/>
                <a:gd name="T2" fmla="*/ 134938 w 86"/>
                <a:gd name="T3" fmla="*/ 225425 h 144"/>
                <a:gd name="T4" fmla="*/ 90487 w 86"/>
                <a:gd name="T5" fmla="*/ 0 h 144"/>
                <a:gd name="T6" fmla="*/ 0 w 86"/>
                <a:gd name="T7" fmla="*/ 195262 h 144"/>
                <a:gd name="T8" fmla="*/ 0 60000 65536"/>
                <a:gd name="T9" fmla="*/ 0 60000 65536"/>
                <a:gd name="T10" fmla="*/ 0 60000 65536"/>
                <a:gd name="T11" fmla="*/ 0 60000 65536"/>
                <a:gd name="T12" fmla="*/ 0 w 86"/>
                <a:gd name="T13" fmla="*/ 0 h 144"/>
                <a:gd name="T14" fmla="*/ 86 w 86"/>
                <a:gd name="T15" fmla="*/ 144 h 144"/>
              </a:gdLst>
              <a:ahLst/>
              <a:cxnLst>
                <a:cxn ang="T8">
                  <a:pos x="T0" y="T1"/>
                </a:cxn>
                <a:cxn ang="T9">
                  <a:pos x="T2" y="T3"/>
                </a:cxn>
                <a:cxn ang="T10">
                  <a:pos x="T4" y="T5"/>
                </a:cxn>
                <a:cxn ang="T11">
                  <a:pos x="T6" y="T7"/>
                </a:cxn>
              </a:cxnLst>
              <a:rect l="T12" t="T13" r="T14" b="T15"/>
              <a:pathLst>
                <a:path w="86" h="144">
                  <a:moveTo>
                    <a:pt x="67" y="143"/>
                  </a:moveTo>
                  <a:lnTo>
                    <a:pt x="85" y="142"/>
                  </a:lnTo>
                  <a:lnTo>
                    <a:pt x="57" y="0"/>
                  </a:lnTo>
                  <a:lnTo>
                    <a:pt x="0" y="123"/>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31" name="Freeform 1052"/>
            <p:cNvSpPr>
              <a:spLocks/>
            </p:cNvSpPr>
            <p:nvPr/>
          </p:nvSpPr>
          <p:spPr bwMode="auto">
            <a:xfrm>
              <a:off x="4770320" y="5050518"/>
              <a:ext cx="251305" cy="280988"/>
            </a:xfrm>
            <a:custGeom>
              <a:avLst/>
              <a:gdLst>
                <a:gd name="T0" fmla="*/ 0 w 156"/>
                <a:gd name="T1" fmla="*/ 279400 h 177"/>
                <a:gd name="T2" fmla="*/ 131762 w 156"/>
                <a:gd name="T3" fmla="*/ 0 h 177"/>
                <a:gd name="T4" fmla="*/ 246063 w 156"/>
                <a:gd name="T5" fmla="*/ 279400 h 177"/>
                <a:gd name="T6" fmla="*/ 0 60000 65536"/>
                <a:gd name="T7" fmla="*/ 0 60000 65536"/>
                <a:gd name="T8" fmla="*/ 0 60000 65536"/>
                <a:gd name="T9" fmla="*/ 0 w 156"/>
                <a:gd name="T10" fmla="*/ 0 h 177"/>
                <a:gd name="T11" fmla="*/ 156 w 156"/>
                <a:gd name="T12" fmla="*/ 177 h 177"/>
              </a:gdLst>
              <a:ahLst/>
              <a:cxnLst>
                <a:cxn ang="T6">
                  <a:pos x="T0" y="T1"/>
                </a:cxn>
                <a:cxn ang="T7">
                  <a:pos x="T2" y="T3"/>
                </a:cxn>
                <a:cxn ang="T8">
                  <a:pos x="T4" y="T5"/>
                </a:cxn>
              </a:cxnLst>
              <a:rect l="T9" t="T10" r="T11" b="T12"/>
              <a:pathLst>
                <a:path w="156" h="177">
                  <a:moveTo>
                    <a:pt x="0" y="176"/>
                  </a:moveTo>
                  <a:lnTo>
                    <a:pt x="83" y="0"/>
                  </a:lnTo>
                  <a:lnTo>
                    <a:pt x="155" y="176"/>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32" name="Line 1053"/>
            <p:cNvSpPr>
              <a:spLocks noChangeShapeType="1"/>
            </p:cNvSpPr>
            <p:nvPr/>
          </p:nvSpPr>
          <p:spPr bwMode="auto">
            <a:xfrm flipH="1" flipV="1">
              <a:off x="4559288" y="5028293"/>
              <a:ext cx="154649" cy="250825"/>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33" name="Line 1054"/>
            <p:cNvSpPr>
              <a:spLocks noChangeShapeType="1"/>
            </p:cNvSpPr>
            <p:nvPr/>
          </p:nvSpPr>
          <p:spPr bwMode="auto">
            <a:xfrm>
              <a:off x="4557677" y="5056868"/>
              <a:ext cx="75713" cy="431800"/>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34" name="Line 1055"/>
            <p:cNvSpPr>
              <a:spLocks noChangeShapeType="1"/>
            </p:cNvSpPr>
            <p:nvPr/>
          </p:nvSpPr>
          <p:spPr bwMode="auto">
            <a:xfrm>
              <a:off x="5232657" y="5488668"/>
              <a:ext cx="62827" cy="0"/>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35" name="Line 1056"/>
            <p:cNvSpPr>
              <a:spLocks noChangeShapeType="1"/>
            </p:cNvSpPr>
            <p:nvPr/>
          </p:nvSpPr>
          <p:spPr bwMode="auto">
            <a:xfrm flipH="1" flipV="1">
              <a:off x="5137613" y="5167993"/>
              <a:ext cx="138540" cy="187325"/>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36" name="Line 1057"/>
            <p:cNvSpPr>
              <a:spLocks noChangeShapeType="1"/>
            </p:cNvSpPr>
            <p:nvPr/>
          </p:nvSpPr>
          <p:spPr bwMode="auto">
            <a:xfrm>
              <a:off x="4546400" y="5221968"/>
              <a:ext cx="88602" cy="0"/>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38" name="Line 1059"/>
            <p:cNvSpPr>
              <a:spLocks noChangeShapeType="1"/>
            </p:cNvSpPr>
            <p:nvPr/>
          </p:nvSpPr>
          <p:spPr bwMode="auto">
            <a:xfrm>
              <a:off x="4750989" y="4539343"/>
              <a:ext cx="288356" cy="523875"/>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39" name="Freeform 1060"/>
            <p:cNvSpPr>
              <a:spLocks/>
            </p:cNvSpPr>
            <p:nvPr/>
          </p:nvSpPr>
          <p:spPr bwMode="auto">
            <a:xfrm>
              <a:off x="5058677" y="4409168"/>
              <a:ext cx="80547" cy="869950"/>
            </a:xfrm>
            <a:custGeom>
              <a:avLst/>
              <a:gdLst>
                <a:gd name="T0" fmla="*/ 0 w 50"/>
                <a:gd name="T1" fmla="*/ 588962 h 548"/>
                <a:gd name="T2" fmla="*/ 77788 w 50"/>
                <a:gd name="T3" fmla="*/ 0 h 548"/>
                <a:gd name="T4" fmla="*/ 20637 w 50"/>
                <a:gd name="T5" fmla="*/ 868363 h 548"/>
                <a:gd name="T6" fmla="*/ 0 60000 65536"/>
                <a:gd name="T7" fmla="*/ 0 60000 65536"/>
                <a:gd name="T8" fmla="*/ 0 60000 65536"/>
                <a:gd name="T9" fmla="*/ 0 w 50"/>
                <a:gd name="T10" fmla="*/ 0 h 548"/>
                <a:gd name="T11" fmla="*/ 50 w 50"/>
                <a:gd name="T12" fmla="*/ 548 h 548"/>
              </a:gdLst>
              <a:ahLst/>
              <a:cxnLst>
                <a:cxn ang="T6">
                  <a:pos x="T0" y="T1"/>
                </a:cxn>
                <a:cxn ang="T7">
                  <a:pos x="T2" y="T3"/>
                </a:cxn>
                <a:cxn ang="T8">
                  <a:pos x="T4" y="T5"/>
                </a:cxn>
              </a:cxnLst>
              <a:rect l="T9" t="T10" r="T11" b="T12"/>
              <a:pathLst>
                <a:path w="50" h="548">
                  <a:moveTo>
                    <a:pt x="0" y="371"/>
                  </a:moveTo>
                  <a:lnTo>
                    <a:pt x="49" y="0"/>
                  </a:lnTo>
                  <a:lnTo>
                    <a:pt x="13" y="547"/>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40" name="Freeform 1061"/>
            <p:cNvSpPr>
              <a:spLocks/>
            </p:cNvSpPr>
            <p:nvPr/>
          </p:nvSpPr>
          <p:spPr bwMode="auto">
            <a:xfrm>
              <a:off x="5071564" y="4494893"/>
              <a:ext cx="136930" cy="387350"/>
            </a:xfrm>
            <a:custGeom>
              <a:avLst/>
              <a:gdLst>
                <a:gd name="T0" fmla="*/ 0 w 85"/>
                <a:gd name="T1" fmla="*/ 0 h 244"/>
                <a:gd name="T2" fmla="*/ 101600 w 85"/>
                <a:gd name="T3" fmla="*/ 166688 h 244"/>
                <a:gd name="T4" fmla="*/ 23813 w 85"/>
                <a:gd name="T5" fmla="*/ 385763 h 244"/>
                <a:gd name="T6" fmla="*/ 133350 w 85"/>
                <a:gd name="T7" fmla="*/ 385763 h 244"/>
                <a:gd name="T8" fmla="*/ 0 60000 65536"/>
                <a:gd name="T9" fmla="*/ 0 60000 65536"/>
                <a:gd name="T10" fmla="*/ 0 60000 65536"/>
                <a:gd name="T11" fmla="*/ 0 60000 65536"/>
                <a:gd name="T12" fmla="*/ 0 w 85"/>
                <a:gd name="T13" fmla="*/ 0 h 244"/>
                <a:gd name="T14" fmla="*/ 85 w 85"/>
                <a:gd name="T15" fmla="*/ 244 h 244"/>
              </a:gdLst>
              <a:ahLst/>
              <a:cxnLst>
                <a:cxn ang="T8">
                  <a:pos x="T0" y="T1"/>
                </a:cxn>
                <a:cxn ang="T9">
                  <a:pos x="T2" y="T3"/>
                </a:cxn>
                <a:cxn ang="T10">
                  <a:pos x="T4" y="T5"/>
                </a:cxn>
                <a:cxn ang="T11">
                  <a:pos x="T6" y="T7"/>
                </a:cxn>
              </a:cxnLst>
              <a:rect l="T12" t="T13" r="T14" b="T15"/>
              <a:pathLst>
                <a:path w="85" h="244">
                  <a:moveTo>
                    <a:pt x="0" y="0"/>
                  </a:moveTo>
                  <a:lnTo>
                    <a:pt x="64" y="105"/>
                  </a:lnTo>
                  <a:lnTo>
                    <a:pt x="15" y="243"/>
                  </a:lnTo>
                  <a:lnTo>
                    <a:pt x="84" y="243"/>
                  </a:lnTo>
                </a:path>
              </a:pathLst>
            </a:custGeom>
            <a:noFill/>
            <a:ln w="12700" cap="rnd" cmpd="sng">
              <a:solidFill>
                <a:srgbClr val="606060"/>
              </a:solidFill>
              <a:prstDash val="solid"/>
              <a:round/>
              <a:headEnd type="none" w="sm" len="sm"/>
              <a:tailEnd type="none" w="sm" len="sm"/>
            </a:ln>
          </p:spPr>
          <p:txBody>
            <a:bodyPr/>
            <a:lstStyle/>
            <a:p>
              <a:endParaRPr lang="en-US" dirty="0"/>
            </a:p>
          </p:txBody>
        </p:sp>
        <p:sp>
          <p:nvSpPr>
            <p:cNvPr id="41" name="Freeform 1062"/>
            <p:cNvSpPr>
              <a:spLocks/>
            </p:cNvSpPr>
            <p:nvPr/>
          </p:nvSpPr>
          <p:spPr bwMode="auto">
            <a:xfrm>
              <a:off x="5108616" y="4491718"/>
              <a:ext cx="67659" cy="387350"/>
            </a:xfrm>
            <a:custGeom>
              <a:avLst/>
              <a:gdLst>
                <a:gd name="T0" fmla="*/ 0 w 42"/>
                <a:gd name="T1" fmla="*/ 0 h 244"/>
                <a:gd name="T2" fmla="*/ 65088 w 42"/>
                <a:gd name="T3" fmla="*/ 158750 h 244"/>
                <a:gd name="T4" fmla="*/ 52388 w 42"/>
                <a:gd name="T5" fmla="*/ 385763 h 244"/>
                <a:gd name="T6" fmla="*/ 0 60000 65536"/>
                <a:gd name="T7" fmla="*/ 0 60000 65536"/>
                <a:gd name="T8" fmla="*/ 0 60000 65536"/>
                <a:gd name="T9" fmla="*/ 0 w 42"/>
                <a:gd name="T10" fmla="*/ 0 h 244"/>
                <a:gd name="T11" fmla="*/ 42 w 42"/>
                <a:gd name="T12" fmla="*/ 244 h 244"/>
              </a:gdLst>
              <a:ahLst/>
              <a:cxnLst>
                <a:cxn ang="T6">
                  <a:pos x="T0" y="T1"/>
                </a:cxn>
                <a:cxn ang="T7">
                  <a:pos x="T2" y="T3"/>
                </a:cxn>
                <a:cxn ang="T8">
                  <a:pos x="T4" y="T5"/>
                </a:cxn>
              </a:cxnLst>
              <a:rect l="T9" t="T10" r="T11" b="T12"/>
              <a:pathLst>
                <a:path w="42" h="244">
                  <a:moveTo>
                    <a:pt x="0" y="0"/>
                  </a:moveTo>
                  <a:lnTo>
                    <a:pt x="41" y="100"/>
                  </a:lnTo>
                  <a:lnTo>
                    <a:pt x="33" y="243"/>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42" name="Freeform 1063"/>
            <p:cNvSpPr>
              <a:spLocks/>
            </p:cNvSpPr>
            <p:nvPr/>
          </p:nvSpPr>
          <p:spPr bwMode="auto">
            <a:xfrm>
              <a:off x="4597950" y="4504418"/>
              <a:ext cx="115987" cy="401638"/>
            </a:xfrm>
            <a:custGeom>
              <a:avLst/>
              <a:gdLst>
                <a:gd name="T0" fmla="*/ 112713 w 72"/>
                <a:gd name="T1" fmla="*/ 0 h 253"/>
                <a:gd name="T2" fmla="*/ 0 w 72"/>
                <a:gd name="T3" fmla="*/ 217488 h 253"/>
                <a:gd name="T4" fmla="*/ 74612 w 72"/>
                <a:gd name="T5" fmla="*/ 400050 h 253"/>
                <a:gd name="T6" fmla="*/ 0 60000 65536"/>
                <a:gd name="T7" fmla="*/ 0 60000 65536"/>
                <a:gd name="T8" fmla="*/ 0 60000 65536"/>
                <a:gd name="T9" fmla="*/ 0 w 72"/>
                <a:gd name="T10" fmla="*/ 0 h 253"/>
                <a:gd name="T11" fmla="*/ 72 w 72"/>
                <a:gd name="T12" fmla="*/ 253 h 253"/>
              </a:gdLst>
              <a:ahLst/>
              <a:cxnLst>
                <a:cxn ang="T6">
                  <a:pos x="T0" y="T1"/>
                </a:cxn>
                <a:cxn ang="T7">
                  <a:pos x="T2" y="T3"/>
                </a:cxn>
                <a:cxn ang="T8">
                  <a:pos x="T4" y="T5"/>
                </a:cxn>
              </a:cxnLst>
              <a:rect l="T9" t="T10" r="T11" b="T12"/>
              <a:pathLst>
                <a:path w="72" h="253">
                  <a:moveTo>
                    <a:pt x="71" y="0"/>
                  </a:moveTo>
                  <a:lnTo>
                    <a:pt x="0" y="137"/>
                  </a:lnTo>
                  <a:lnTo>
                    <a:pt x="47" y="252"/>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43" name="Line 1064"/>
            <p:cNvSpPr>
              <a:spLocks noChangeShapeType="1"/>
            </p:cNvSpPr>
            <p:nvPr/>
          </p:nvSpPr>
          <p:spPr bwMode="auto">
            <a:xfrm flipH="1" flipV="1">
              <a:off x="4731658" y="4131356"/>
              <a:ext cx="423675" cy="403225"/>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44" name="Freeform 1065"/>
            <p:cNvSpPr>
              <a:spLocks/>
            </p:cNvSpPr>
            <p:nvPr/>
          </p:nvSpPr>
          <p:spPr bwMode="auto">
            <a:xfrm>
              <a:off x="4617281" y="4128181"/>
              <a:ext cx="623431" cy="434975"/>
            </a:xfrm>
            <a:custGeom>
              <a:avLst/>
              <a:gdLst>
                <a:gd name="T0" fmla="*/ 0 w 387"/>
                <a:gd name="T1" fmla="*/ 433388 h 274"/>
                <a:gd name="T2" fmla="*/ 396875 w 387"/>
                <a:gd name="T3" fmla="*/ 30162 h 274"/>
                <a:gd name="T4" fmla="*/ 492125 w 387"/>
                <a:gd name="T5" fmla="*/ 0 h 274"/>
                <a:gd name="T6" fmla="*/ 612775 w 387"/>
                <a:gd name="T7" fmla="*/ 0 h 274"/>
                <a:gd name="T8" fmla="*/ 530225 w 387"/>
                <a:gd name="T9" fmla="*/ 401637 h 274"/>
                <a:gd name="T10" fmla="*/ 0 60000 65536"/>
                <a:gd name="T11" fmla="*/ 0 60000 65536"/>
                <a:gd name="T12" fmla="*/ 0 60000 65536"/>
                <a:gd name="T13" fmla="*/ 0 60000 65536"/>
                <a:gd name="T14" fmla="*/ 0 60000 65536"/>
                <a:gd name="T15" fmla="*/ 0 w 387"/>
                <a:gd name="T16" fmla="*/ 0 h 274"/>
                <a:gd name="T17" fmla="*/ 387 w 387"/>
                <a:gd name="T18" fmla="*/ 274 h 274"/>
              </a:gdLst>
              <a:ahLst/>
              <a:cxnLst>
                <a:cxn ang="T10">
                  <a:pos x="T0" y="T1"/>
                </a:cxn>
                <a:cxn ang="T11">
                  <a:pos x="T2" y="T3"/>
                </a:cxn>
                <a:cxn ang="T12">
                  <a:pos x="T4" y="T5"/>
                </a:cxn>
                <a:cxn ang="T13">
                  <a:pos x="T6" y="T7"/>
                </a:cxn>
                <a:cxn ang="T14">
                  <a:pos x="T8" y="T9"/>
                </a:cxn>
              </a:cxnLst>
              <a:rect l="T15" t="T16" r="T17" b="T18"/>
              <a:pathLst>
                <a:path w="387" h="274">
                  <a:moveTo>
                    <a:pt x="0" y="273"/>
                  </a:moveTo>
                  <a:lnTo>
                    <a:pt x="250" y="19"/>
                  </a:lnTo>
                  <a:lnTo>
                    <a:pt x="310" y="0"/>
                  </a:lnTo>
                  <a:lnTo>
                    <a:pt x="386" y="0"/>
                  </a:lnTo>
                  <a:lnTo>
                    <a:pt x="334" y="253"/>
                  </a:lnTo>
                </a:path>
              </a:pathLst>
            </a:custGeom>
            <a:noFill/>
            <a:ln w="12700" cap="rnd" cmpd="sng">
              <a:solidFill>
                <a:srgbClr val="606060"/>
              </a:solidFill>
              <a:prstDash val="solid"/>
              <a:round/>
              <a:headEnd type="none" w="sm" len="sm"/>
              <a:tailEnd type="none" w="sm" len="sm"/>
            </a:ln>
          </p:spPr>
          <p:txBody>
            <a:bodyPr/>
            <a:lstStyle/>
            <a:p>
              <a:endParaRPr lang="en-US" dirty="0"/>
            </a:p>
          </p:txBody>
        </p:sp>
        <p:sp>
          <p:nvSpPr>
            <p:cNvPr id="45" name="Line 1066"/>
            <p:cNvSpPr>
              <a:spLocks noChangeShapeType="1"/>
            </p:cNvSpPr>
            <p:nvPr/>
          </p:nvSpPr>
          <p:spPr bwMode="auto">
            <a:xfrm flipH="1" flipV="1">
              <a:off x="4288651" y="2926443"/>
              <a:ext cx="462338" cy="1608138"/>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46" name="Freeform 1067"/>
            <p:cNvSpPr>
              <a:spLocks/>
            </p:cNvSpPr>
            <p:nvPr/>
          </p:nvSpPr>
          <p:spPr bwMode="auto">
            <a:xfrm>
              <a:off x="4211327" y="2424793"/>
              <a:ext cx="407566" cy="2136775"/>
            </a:xfrm>
            <a:custGeom>
              <a:avLst/>
              <a:gdLst>
                <a:gd name="T0" fmla="*/ 0 w 253"/>
                <a:gd name="T1" fmla="*/ 0 h 1346"/>
                <a:gd name="T2" fmla="*/ 38100 w 253"/>
                <a:gd name="T3" fmla="*/ 492125 h 1346"/>
                <a:gd name="T4" fmla="*/ 400050 w 253"/>
                <a:gd name="T5" fmla="*/ 2135188 h 1346"/>
                <a:gd name="T6" fmla="*/ 0 60000 65536"/>
                <a:gd name="T7" fmla="*/ 0 60000 65536"/>
                <a:gd name="T8" fmla="*/ 0 60000 65536"/>
                <a:gd name="T9" fmla="*/ 0 w 253"/>
                <a:gd name="T10" fmla="*/ 0 h 1346"/>
                <a:gd name="T11" fmla="*/ 253 w 253"/>
                <a:gd name="T12" fmla="*/ 1346 h 1346"/>
              </a:gdLst>
              <a:ahLst/>
              <a:cxnLst>
                <a:cxn ang="T6">
                  <a:pos x="T0" y="T1"/>
                </a:cxn>
                <a:cxn ang="T7">
                  <a:pos x="T2" y="T3"/>
                </a:cxn>
                <a:cxn ang="T8">
                  <a:pos x="T4" y="T5"/>
                </a:cxn>
              </a:cxnLst>
              <a:rect l="T9" t="T10" r="T11" b="T12"/>
              <a:pathLst>
                <a:path w="253" h="1346">
                  <a:moveTo>
                    <a:pt x="0" y="0"/>
                  </a:moveTo>
                  <a:lnTo>
                    <a:pt x="24" y="310"/>
                  </a:lnTo>
                  <a:lnTo>
                    <a:pt x="252" y="1345"/>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47" name="Freeform 1068"/>
            <p:cNvSpPr>
              <a:spLocks/>
            </p:cNvSpPr>
            <p:nvPr/>
          </p:nvSpPr>
          <p:spPr bwMode="auto">
            <a:xfrm>
              <a:off x="4538346" y="3982131"/>
              <a:ext cx="117598" cy="582612"/>
            </a:xfrm>
            <a:custGeom>
              <a:avLst/>
              <a:gdLst>
                <a:gd name="T0" fmla="*/ 77787 w 73"/>
                <a:gd name="T1" fmla="*/ 581025 h 367"/>
                <a:gd name="T2" fmla="*/ 114300 w 73"/>
                <a:gd name="T3" fmla="*/ 300037 h 367"/>
                <a:gd name="T4" fmla="*/ 0 w 73"/>
                <a:gd name="T5" fmla="*/ 238125 h 367"/>
                <a:gd name="T6" fmla="*/ 19050 w 73"/>
                <a:gd name="T7" fmla="*/ 0 h 367"/>
                <a:gd name="T8" fmla="*/ 0 60000 65536"/>
                <a:gd name="T9" fmla="*/ 0 60000 65536"/>
                <a:gd name="T10" fmla="*/ 0 60000 65536"/>
                <a:gd name="T11" fmla="*/ 0 60000 65536"/>
                <a:gd name="T12" fmla="*/ 0 w 73"/>
                <a:gd name="T13" fmla="*/ 0 h 367"/>
                <a:gd name="T14" fmla="*/ 73 w 73"/>
                <a:gd name="T15" fmla="*/ 367 h 367"/>
              </a:gdLst>
              <a:ahLst/>
              <a:cxnLst>
                <a:cxn ang="T8">
                  <a:pos x="T0" y="T1"/>
                </a:cxn>
                <a:cxn ang="T9">
                  <a:pos x="T2" y="T3"/>
                </a:cxn>
                <a:cxn ang="T10">
                  <a:pos x="T4" y="T5"/>
                </a:cxn>
                <a:cxn ang="T11">
                  <a:pos x="T6" y="T7"/>
                </a:cxn>
              </a:cxnLst>
              <a:rect l="T12" t="T13" r="T14" b="T15"/>
              <a:pathLst>
                <a:path w="73" h="367">
                  <a:moveTo>
                    <a:pt x="49" y="366"/>
                  </a:moveTo>
                  <a:lnTo>
                    <a:pt x="72" y="189"/>
                  </a:lnTo>
                  <a:lnTo>
                    <a:pt x="0" y="150"/>
                  </a:lnTo>
                  <a:lnTo>
                    <a:pt x="12" y="0"/>
                  </a:lnTo>
                </a:path>
              </a:pathLst>
            </a:custGeom>
            <a:noFill/>
            <a:ln w="12700" cap="rnd" cmpd="sng">
              <a:solidFill>
                <a:srgbClr val="606060"/>
              </a:solidFill>
              <a:prstDash val="solid"/>
              <a:round/>
              <a:headEnd type="none" w="sm" len="sm"/>
              <a:tailEnd type="none" w="sm" len="sm"/>
            </a:ln>
          </p:spPr>
          <p:txBody>
            <a:bodyPr/>
            <a:lstStyle/>
            <a:p>
              <a:endParaRPr lang="en-US" dirty="0"/>
            </a:p>
          </p:txBody>
        </p:sp>
        <p:sp>
          <p:nvSpPr>
            <p:cNvPr id="48" name="Freeform 1069"/>
            <p:cNvSpPr>
              <a:spLocks/>
            </p:cNvSpPr>
            <p:nvPr/>
          </p:nvSpPr>
          <p:spPr bwMode="auto">
            <a:xfrm>
              <a:off x="4923358" y="4175806"/>
              <a:ext cx="149817" cy="200025"/>
            </a:xfrm>
            <a:custGeom>
              <a:avLst/>
              <a:gdLst>
                <a:gd name="T0" fmla="*/ 4763 w 93"/>
                <a:gd name="T1" fmla="*/ 103188 h 126"/>
                <a:gd name="T2" fmla="*/ 146050 w 93"/>
                <a:gd name="T3" fmla="*/ 0 h 126"/>
                <a:gd name="T4" fmla="*/ 0 w 93"/>
                <a:gd name="T5" fmla="*/ 198438 h 126"/>
                <a:gd name="T6" fmla="*/ 0 60000 65536"/>
                <a:gd name="T7" fmla="*/ 0 60000 65536"/>
                <a:gd name="T8" fmla="*/ 0 60000 65536"/>
                <a:gd name="T9" fmla="*/ 0 w 93"/>
                <a:gd name="T10" fmla="*/ 0 h 126"/>
                <a:gd name="T11" fmla="*/ 93 w 93"/>
                <a:gd name="T12" fmla="*/ 126 h 126"/>
              </a:gdLst>
              <a:ahLst/>
              <a:cxnLst>
                <a:cxn ang="T6">
                  <a:pos x="T0" y="T1"/>
                </a:cxn>
                <a:cxn ang="T7">
                  <a:pos x="T2" y="T3"/>
                </a:cxn>
                <a:cxn ang="T8">
                  <a:pos x="T4" y="T5"/>
                </a:cxn>
              </a:cxnLst>
              <a:rect l="T9" t="T10" r="T11" b="T12"/>
              <a:pathLst>
                <a:path w="93" h="126">
                  <a:moveTo>
                    <a:pt x="3" y="65"/>
                  </a:moveTo>
                  <a:lnTo>
                    <a:pt x="92" y="0"/>
                  </a:lnTo>
                  <a:lnTo>
                    <a:pt x="0" y="125"/>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49" name="Line 1070"/>
            <p:cNvSpPr>
              <a:spLocks noChangeShapeType="1"/>
            </p:cNvSpPr>
            <p:nvPr/>
          </p:nvSpPr>
          <p:spPr bwMode="auto">
            <a:xfrm flipV="1">
              <a:off x="4750989" y="4131356"/>
              <a:ext cx="386624" cy="403225"/>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50" name="Freeform 1071"/>
            <p:cNvSpPr>
              <a:spLocks/>
            </p:cNvSpPr>
            <p:nvPr/>
          </p:nvSpPr>
          <p:spPr bwMode="auto">
            <a:xfrm>
              <a:off x="4461022" y="2926443"/>
              <a:ext cx="310909" cy="1608138"/>
            </a:xfrm>
            <a:custGeom>
              <a:avLst/>
              <a:gdLst>
                <a:gd name="T0" fmla="*/ 0 w 193"/>
                <a:gd name="T1" fmla="*/ 0 h 1013"/>
                <a:gd name="T2" fmla="*/ 31750 w 193"/>
                <a:gd name="T3" fmla="*/ 1090613 h 1013"/>
                <a:gd name="T4" fmla="*/ 304800 w 193"/>
                <a:gd name="T5" fmla="*/ 1606550 h 1013"/>
                <a:gd name="T6" fmla="*/ 0 60000 65536"/>
                <a:gd name="T7" fmla="*/ 0 60000 65536"/>
                <a:gd name="T8" fmla="*/ 0 60000 65536"/>
                <a:gd name="T9" fmla="*/ 0 w 193"/>
                <a:gd name="T10" fmla="*/ 0 h 1013"/>
                <a:gd name="T11" fmla="*/ 193 w 193"/>
                <a:gd name="T12" fmla="*/ 1013 h 1013"/>
              </a:gdLst>
              <a:ahLst/>
              <a:cxnLst>
                <a:cxn ang="T6">
                  <a:pos x="T0" y="T1"/>
                </a:cxn>
                <a:cxn ang="T7">
                  <a:pos x="T2" y="T3"/>
                </a:cxn>
                <a:cxn ang="T8">
                  <a:pos x="T4" y="T5"/>
                </a:cxn>
              </a:cxnLst>
              <a:rect l="T9" t="T10" r="T11" b="T12"/>
              <a:pathLst>
                <a:path w="193" h="1013">
                  <a:moveTo>
                    <a:pt x="0" y="0"/>
                  </a:moveTo>
                  <a:lnTo>
                    <a:pt x="20" y="687"/>
                  </a:lnTo>
                  <a:lnTo>
                    <a:pt x="192" y="1012"/>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1" name="Freeform 1072"/>
            <p:cNvSpPr>
              <a:spLocks/>
            </p:cNvSpPr>
            <p:nvPr/>
          </p:nvSpPr>
          <p:spPr bwMode="auto">
            <a:xfrm>
              <a:off x="4577009" y="4201206"/>
              <a:ext cx="132096" cy="201612"/>
            </a:xfrm>
            <a:custGeom>
              <a:avLst/>
              <a:gdLst>
                <a:gd name="T0" fmla="*/ 69850 w 82"/>
                <a:gd name="T1" fmla="*/ 0 h 127"/>
                <a:gd name="T2" fmla="*/ 0 w 82"/>
                <a:gd name="T3" fmla="*/ 200025 h 127"/>
                <a:gd name="T4" fmla="*/ 128588 w 82"/>
                <a:gd name="T5" fmla="*/ 198437 h 127"/>
                <a:gd name="T6" fmla="*/ 0 60000 65536"/>
                <a:gd name="T7" fmla="*/ 0 60000 65536"/>
                <a:gd name="T8" fmla="*/ 0 60000 65536"/>
                <a:gd name="T9" fmla="*/ 0 w 82"/>
                <a:gd name="T10" fmla="*/ 0 h 127"/>
                <a:gd name="T11" fmla="*/ 82 w 82"/>
                <a:gd name="T12" fmla="*/ 127 h 127"/>
              </a:gdLst>
              <a:ahLst/>
              <a:cxnLst>
                <a:cxn ang="T6">
                  <a:pos x="T0" y="T1"/>
                </a:cxn>
                <a:cxn ang="T7">
                  <a:pos x="T2" y="T3"/>
                </a:cxn>
                <a:cxn ang="T8">
                  <a:pos x="T4" y="T5"/>
                </a:cxn>
              </a:cxnLst>
              <a:rect l="T9" t="T10" r="T11" b="T12"/>
              <a:pathLst>
                <a:path w="82" h="127">
                  <a:moveTo>
                    <a:pt x="44" y="0"/>
                  </a:moveTo>
                  <a:lnTo>
                    <a:pt x="0" y="126"/>
                  </a:lnTo>
                  <a:lnTo>
                    <a:pt x="81" y="125"/>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2" name="Freeform 1073"/>
            <p:cNvSpPr>
              <a:spLocks/>
            </p:cNvSpPr>
            <p:nvPr/>
          </p:nvSpPr>
          <p:spPr bwMode="auto">
            <a:xfrm>
              <a:off x="5193995" y="2483531"/>
              <a:ext cx="309299" cy="1733550"/>
            </a:xfrm>
            <a:custGeom>
              <a:avLst/>
              <a:gdLst>
                <a:gd name="T0" fmla="*/ 303213 w 192"/>
                <a:gd name="T1" fmla="*/ 0 h 1092"/>
                <a:gd name="T2" fmla="*/ 284163 w 192"/>
                <a:gd name="T3" fmla="*/ 527050 h 1092"/>
                <a:gd name="T4" fmla="*/ 38100 w 192"/>
                <a:gd name="T5" fmla="*/ 1731963 h 1092"/>
                <a:gd name="T6" fmla="*/ 0 w 192"/>
                <a:gd name="T7" fmla="*/ 1577975 h 1092"/>
                <a:gd name="T8" fmla="*/ 76200 w 192"/>
                <a:gd name="T9" fmla="*/ 1547812 h 1092"/>
                <a:gd name="T10" fmla="*/ 76200 w 192"/>
                <a:gd name="T11" fmla="*/ 1392237 h 1092"/>
                <a:gd name="T12" fmla="*/ 112713 w 192"/>
                <a:gd name="T13" fmla="*/ 1392237 h 1092"/>
                <a:gd name="T14" fmla="*/ 93662 w 192"/>
                <a:gd name="T15" fmla="*/ 1330325 h 1092"/>
                <a:gd name="T16" fmla="*/ 57150 w 192"/>
                <a:gd name="T17" fmla="*/ 1330325 h 1092"/>
                <a:gd name="T18" fmla="*/ 57150 w 192"/>
                <a:gd name="T19" fmla="*/ 1268412 h 1092"/>
                <a:gd name="T20" fmla="*/ 169862 w 192"/>
                <a:gd name="T21" fmla="*/ 1082675 h 1092"/>
                <a:gd name="T22" fmla="*/ 150813 w 192"/>
                <a:gd name="T23" fmla="*/ 896937 h 1092"/>
                <a:gd name="T24" fmla="*/ 265113 w 192"/>
                <a:gd name="T25" fmla="*/ 650875 h 10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092"/>
                <a:gd name="T41" fmla="*/ 192 w 192"/>
                <a:gd name="T42" fmla="*/ 1092 h 10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092">
                  <a:moveTo>
                    <a:pt x="191" y="0"/>
                  </a:moveTo>
                  <a:lnTo>
                    <a:pt x="179" y="332"/>
                  </a:lnTo>
                  <a:lnTo>
                    <a:pt x="24" y="1091"/>
                  </a:lnTo>
                  <a:lnTo>
                    <a:pt x="0" y="994"/>
                  </a:lnTo>
                  <a:lnTo>
                    <a:pt x="48" y="975"/>
                  </a:lnTo>
                  <a:lnTo>
                    <a:pt x="48" y="877"/>
                  </a:lnTo>
                  <a:lnTo>
                    <a:pt x="71" y="877"/>
                  </a:lnTo>
                  <a:lnTo>
                    <a:pt x="59" y="838"/>
                  </a:lnTo>
                  <a:lnTo>
                    <a:pt x="36" y="838"/>
                  </a:lnTo>
                  <a:lnTo>
                    <a:pt x="36" y="799"/>
                  </a:lnTo>
                  <a:lnTo>
                    <a:pt x="107" y="682"/>
                  </a:lnTo>
                  <a:lnTo>
                    <a:pt x="95" y="565"/>
                  </a:lnTo>
                  <a:lnTo>
                    <a:pt x="167" y="410"/>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3" name="Freeform 1074"/>
            <p:cNvSpPr>
              <a:spLocks/>
            </p:cNvSpPr>
            <p:nvPr/>
          </p:nvSpPr>
          <p:spPr bwMode="auto">
            <a:xfrm>
              <a:off x="5020014" y="2429556"/>
              <a:ext cx="483280" cy="2105025"/>
            </a:xfrm>
            <a:custGeom>
              <a:avLst/>
              <a:gdLst>
                <a:gd name="T0" fmla="*/ 474663 w 300"/>
                <a:gd name="T1" fmla="*/ 0 h 1326"/>
                <a:gd name="T2" fmla="*/ 417513 w 300"/>
                <a:gd name="T3" fmla="*/ 527050 h 1326"/>
                <a:gd name="T4" fmla="*/ 0 w 300"/>
                <a:gd name="T5" fmla="*/ 2103438 h 1326"/>
                <a:gd name="T6" fmla="*/ 0 60000 65536"/>
                <a:gd name="T7" fmla="*/ 0 60000 65536"/>
                <a:gd name="T8" fmla="*/ 0 60000 65536"/>
                <a:gd name="T9" fmla="*/ 0 w 300"/>
                <a:gd name="T10" fmla="*/ 0 h 1326"/>
                <a:gd name="T11" fmla="*/ 300 w 300"/>
                <a:gd name="T12" fmla="*/ 1326 h 1326"/>
              </a:gdLst>
              <a:ahLst/>
              <a:cxnLst>
                <a:cxn ang="T6">
                  <a:pos x="T0" y="T1"/>
                </a:cxn>
                <a:cxn ang="T7">
                  <a:pos x="T2" y="T3"/>
                </a:cxn>
                <a:cxn ang="T8">
                  <a:pos x="T4" y="T5"/>
                </a:cxn>
              </a:cxnLst>
              <a:rect l="T9" t="T10" r="T11" b="T12"/>
              <a:pathLst>
                <a:path w="300" h="1326">
                  <a:moveTo>
                    <a:pt x="299" y="0"/>
                  </a:moveTo>
                  <a:lnTo>
                    <a:pt x="263" y="332"/>
                  </a:lnTo>
                  <a:lnTo>
                    <a:pt x="0" y="1325"/>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4" name="Freeform 1075"/>
            <p:cNvSpPr>
              <a:spLocks/>
            </p:cNvSpPr>
            <p:nvPr/>
          </p:nvSpPr>
          <p:spPr bwMode="auto">
            <a:xfrm>
              <a:off x="5020014" y="2424793"/>
              <a:ext cx="483280" cy="2111375"/>
            </a:xfrm>
            <a:custGeom>
              <a:avLst/>
              <a:gdLst>
                <a:gd name="T0" fmla="*/ 0 w 300"/>
                <a:gd name="T1" fmla="*/ 2109788 h 1330"/>
                <a:gd name="T2" fmla="*/ 228600 w 300"/>
                <a:gd name="T3" fmla="*/ 1555750 h 1330"/>
                <a:gd name="T4" fmla="*/ 247650 w 300"/>
                <a:gd name="T5" fmla="*/ 528637 h 1330"/>
                <a:gd name="T6" fmla="*/ 474663 w 300"/>
                <a:gd name="T7" fmla="*/ 0 h 1330"/>
                <a:gd name="T8" fmla="*/ 0 60000 65536"/>
                <a:gd name="T9" fmla="*/ 0 60000 65536"/>
                <a:gd name="T10" fmla="*/ 0 60000 65536"/>
                <a:gd name="T11" fmla="*/ 0 60000 65536"/>
                <a:gd name="T12" fmla="*/ 0 w 300"/>
                <a:gd name="T13" fmla="*/ 0 h 1330"/>
                <a:gd name="T14" fmla="*/ 300 w 300"/>
                <a:gd name="T15" fmla="*/ 1330 h 1330"/>
              </a:gdLst>
              <a:ahLst/>
              <a:cxnLst>
                <a:cxn ang="T8">
                  <a:pos x="T0" y="T1"/>
                </a:cxn>
                <a:cxn ang="T9">
                  <a:pos x="T2" y="T3"/>
                </a:cxn>
                <a:cxn ang="T10">
                  <a:pos x="T4" y="T5"/>
                </a:cxn>
                <a:cxn ang="T11">
                  <a:pos x="T6" y="T7"/>
                </a:cxn>
              </a:cxnLst>
              <a:rect l="T12" t="T13" r="T14" b="T15"/>
              <a:pathLst>
                <a:path w="300" h="1330">
                  <a:moveTo>
                    <a:pt x="0" y="1329"/>
                  </a:moveTo>
                  <a:lnTo>
                    <a:pt x="144" y="980"/>
                  </a:lnTo>
                  <a:lnTo>
                    <a:pt x="156" y="333"/>
                  </a:lnTo>
                  <a:lnTo>
                    <a:pt x="299" y="0"/>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5" name="Freeform 1076"/>
            <p:cNvSpPr>
              <a:spLocks/>
            </p:cNvSpPr>
            <p:nvPr/>
          </p:nvSpPr>
          <p:spPr bwMode="auto">
            <a:xfrm>
              <a:off x="5308372" y="2558143"/>
              <a:ext cx="194922" cy="1212850"/>
            </a:xfrm>
            <a:custGeom>
              <a:avLst/>
              <a:gdLst>
                <a:gd name="T0" fmla="*/ 190500 w 121"/>
                <a:gd name="T1" fmla="*/ 0 h 764"/>
                <a:gd name="T2" fmla="*/ 0 w 121"/>
                <a:gd name="T3" fmla="*/ 527050 h 764"/>
                <a:gd name="T4" fmla="*/ 31750 w 121"/>
                <a:gd name="T5" fmla="*/ 1211263 h 764"/>
                <a:gd name="T6" fmla="*/ 0 60000 65536"/>
                <a:gd name="T7" fmla="*/ 0 60000 65536"/>
                <a:gd name="T8" fmla="*/ 0 60000 65536"/>
                <a:gd name="T9" fmla="*/ 0 w 121"/>
                <a:gd name="T10" fmla="*/ 0 h 764"/>
                <a:gd name="T11" fmla="*/ 121 w 121"/>
                <a:gd name="T12" fmla="*/ 764 h 764"/>
              </a:gdLst>
              <a:ahLst/>
              <a:cxnLst>
                <a:cxn ang="T6">
                  <a:pos x="T0" y="T1"/>
                </a:cxn>
                <a:cxn ang="T7">
                  <a:pos x="T2" y="T3"/>
                </a:cxn>
                <a:cxn ang="T8">
                  <a:pos x="T4" y="T5"/>
                </a:cxn>
              </a:cxnLst>
              <a:rect l="T9" t="T10" r="T11" b="T12"/>
              <a:pathLst>
                <a:path w="121" h="764">
                  <a:moveTo>
                    <a:pt x="120" y="0"/>
                  </a:moveTo>
                  <a:lnTo>
                    <a:pt x="0" y="332"/>
                  </a:lnTo>
                  <a:lnTo>
                    <a:pt x="20" y="763"/>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6" name="Freeform 1077"/>
            <p:cNvSpPr>
              <a:spLocks/>
            </p:cNvSpPr>
            <p:nvPr/>
          </p:nvSpPr>
          <p:spPr bwMode="auto">
            <a:xfrm>
              <a:off x="5271320" y="3201081"/>
              <a:ext cx="59605" cy="434975"/>
            </a:xfrm>
            <a:custGeom>
              <a:avLst/>
              <a:gdLst>
                <a:gd name="T0" fmla="*/ 0 w 37"/>
                <a:gd name="T1" fmla="*/ 0 h 274"/>
                <a:gd name="T2" fmla="*/ 57150 w 37"/>
                <a:gd name="T3" fmla="*/ 90487 h 274"/>
                <a:gd name="T4" fmla="*/ 0 w 37"/>
                <a:gd name="T5" fmla="*/ 90487 h 274"/>
                <a:gd name="T6" fmla="*/ 57150 w 37"/>
                <a:gd name="T7" fmla="*/ 277812 h 274"/>
                <a:gd name="T8" fmla="*/ 0 w 37"/>
                <a:gd name="T9" fmla="*/ 433388 h 274"/>
                <a:gd name="T10" fmla="*/ 0 60000 65536"/>
                <a:gd name="T11" fmla="*/ 0 60000 65536"/>
                <a:gd name="T12" fmla="*/ 0 60000 65536"/>
                <a:gd name="T13" fmla="*/ 0 60000 65536"/>
                <a:gd name="T14" fmla="*/ 0 60000 65536"/>
                <a:gd name="T15" fmla="*/ 0 w 37"/>
                <a:gd name="T16" fmla="*/ 0 h 274"/>
                <a:gd name="T17" fmla="*/ 37 w 37"/>
                <a:gd name="T18" fmla="*/ 274 h 274"/>
              </a:gdLst>
              <a:ahLst/>
              <a:cxnLst>
                <a:cxn ang="T10">
                  <a:pos x="T0" y="T1"/>
                </a:cxn>
                <a:cxn ang="T11">
                  <a:pos x="T2" y="T3"/>
                </a:cxn>
                <a:cxn ang="T12">
                  <a:pos x="T4" y="T5"/>
                </a:cxn>
                <a:cxn ang="T13">
                  <a:pos x="T6" y="T7"/>
                </a:cxn>
                <a:cxn ang="T14">
                  <a:pos x="T8" y="T9"/>
                </a:cxn>
              </a:cxnLst>
              <a:rect l="T15" t="T16" r="T17" b="T18"/>
              <a:pathLst>
                <a:path w="37" h="274">
                  <a:moveTo>
                    <a:pt x="0" y="0"/>
                  </a:moveTo>
                  <a:lnTo>
                    <a:pt x="36" y="57"/>
                  </a:lnTo>
                  <a:lnTo>
                    <a:pt x="0" y="57"/>
                  </a:lnTo>
                  <a:lnTo>
                    <a:pt x="36" y="175"/>
                  </a:lnTo>
                  <a:lnTo>
                    <a:pt x="0" y="273"/>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7" name="Freeform 1078"/>
            <p:cNvSpPr>
              <a:spLocks/>
            </p:cNvSpPr>
            <p:nvPr/>
          </p:nvSpPr>
          <p:spPr bwMode="auto">
            <a:xfrm>
              <a:off x="4391751" y="3137581"/>
              <a:ext cx="88602" cy="498475"/>
            </a:xfrm>
            <a:custGeom>
              <a:avLst/>
              <a:gdLst>
                <a:gd name="T0" fmla="*/ 0 w 55"/>
                <a:gd name="T1" fmla="*/ 0 h 314"/>
                <a:gd name="T2" fmla="*/ 74613 w 55"/>
                <a:gd name="T3" fmla="*/ 122238 h 314"/>
                <a:gd name="T4" fmla="*/ 19050 w 55"/>
                <a:gd name="T5" fmla="*/ 122238 h 314"/>
                <a:gd name="T6" fmla="*/ 76200 w 55"/>
                <a:gd name="T7" fmla="*/ 276225 h 314"/>
                <a:gd name="T8" fmla="*/ 19050 w 55"/>
                <a:gd name="T9" fmla="*/ 276225 h 314"/>
                <a:gd name="T10" fmla="*/ 85725 w 55"/>
                <a:gd name="T11" fmla="*/ 495300 h 314"/>
                <a:gd name="T12" fmla="*/ 22225 w 55"/>
                <a:gd name="T13" fmla="*/ 496888 h 314"/>
                <a:gd name="T14" fmla="*/ 0 60000 65536"/>
                <a:gd name="T15" fmla="*/ 0 60000 65536"/>
                <a:gd name="T16" fmla="*/ 0 60000 65536"/>
                <a:gd name="T17" fmla="*/ 0 60000 65536"/>
                <a:gd name="T18" fmla="*/ 0 60000 65536"/>
                <a:gd name="T19" fmla="*/ 0 60000 65536"/>
                <a:gd name="T20" fmla="*/ 0 60000 65536"/>
                <a:gd name="T21" fmla="*/ 0 w 55"/>
                <a:gd name="T22" fmla="*/ 0 h 314"/>
                <a:gd name="T23" fmla="*/ 55 w 55"/>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314">
                  <a:moveTo>
                    <a:pt x="0" y="0"/>
                  </a:moveTo>
                  <a:lnTo>
                    <a:pt x="47" y="77"/>
                  </a:lnTo>
                  <a:lnTo>
                    <a:pt x="12" y="77"/>
                  </a:lnTo>
                  <a:lnTo>
                    <a:pt x="48" y="174"/>
                  </a:lnTo>
                  <a:lnTo>
                    <a:pt x="12" y="174"/>
                  </a:lnTo>
                  <a:lnTo>
                    <a:pt x="54" y="312"/>
                  </a:lnTo>
                  <a:lnTo>
                    <a:pt x="14" y="313"/>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58" name="Freeform 1079"/>
            <p:cNvSpPr>
              <a:spLocks/>
            </p:cNvSpPr>
            <p:nvPr/>
          </p:nvSpPr>
          <p:spPr bwMode="auto">
            <a:xfrm>
              <a:off x="4383697" y="3388406"/>
              <a:ext cx="119209" cy="404812"/>
            </a:xfrm>
            <a:custGeom>
              <a:avLst/>
              <a:gdLst>
                <a:gd name="T0" fmla="*/ 115888 w 74"/>
                <a:gd name="T1" fmla="*/ 403225 h 255"/>
                <a:gd name="T2" fmla="*/ 0 w 74"/>
                <a:gd name="T3" fmla="*/ 153987 h 255"/>
                <a:gd name="T4" fmla="*/ 0 w 74"/>
                <a:gd name="T5" fmla="*/ 0 h 255"/>
                <a:gd name="T6" fmla="*/ 0 60000 65536"/>
                <a:gd name="T7" fmla="*/ 0 60000 65536"/>
                <a:gd name="T8" fmla="*/ 0 60000 65536"/>
                <a:gd name="T9" fmla="*/ 0 w 74"/>
                <a:gd name="T10" fmla="*/ 0 h 255"/>
                <a:gd name="T11" fmla="*/ 74 w 74"/>
                <a:gd name="T12" fmla="*/ 255 h 255"/>
              </a:gdLst>
              <a:ahLst/>
              <a:cxnLst>
                <a:cxn ang="T6">
                  <a:pos x="T0" y="T1"/>
                </a:cxn>
                <a:cxn ang="T7">
                  <a:pos x="T2" y="T3"/>
                </a:cxn>
                <a:cxn ang="T8">
                  <a:pos x="T4" y="T5"/>
                </a:cxn>
              </a:cxnLst>
              <a:rect l="T9" t="T10" r="T11" b="T12"/>
              <a:pathLst>
                <a:path w="74" h="255">
                  <a:moveTo>
                    <a:pt x="73" y="254"/>
                  </a:moveTo>
                  <a:lnTo>
                    <a:pt x="0" y="97"/>
                  </a:lnTo>
                  <a:lnTo>
                    <a:pt x="0" y="0"/>
                  </a:lnTo>
                </a:path>
              </a:pathLst>
            </a:custGeom>
            <a:noFill/>
            <a:ln w="12700" cap="rnd" cmpd="sng">
              <a:solidFill>
                <a:srgbClr val="606060"/>
              </a:solidFill>
              <a:prstDash val="solid"/>
              <a:round/>
              <a:headEnd type="none" w="sm" len="sm"/>
              <a:tailEnd type="none" w="sm" len="sm"/>
            </a:ln>
          </p:spPr>
          <p:txBody>
            <a:bodyPr/>
            <a:lstStyle/>
            <a:p>
              <a:endParaRPr lang="en-US" dirty="0"/>
            </a:p>
          </p:txBody>
        </p:sp>
        <p:sp>
          <p:nvSpPr>
            <p:cNvPr id="59" name="Line 1080"/>
            <p:cNvSpPr>
              <a:spLocks noChangeShapeType="1"/>
            </p:cNvSpPr>
            <p:nvPr/>
          </p:nvSpPr>
          <p:spPr bwMode="auto">
            <a:xfrm flipV="1">
              <a:off x="4804150" y="4261531"/>
              <a:ext cx="43496" cy="141287"/>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60" name="Freeform 1081"/>
            <p:cNvSpPr>
              <a:spLocks/>
            </p:cNvSpPr>
            <p:nvPr/>
          </p:nvSpPr>
          <p:spPr bwMode="auto">
            <a:xfrm>
              <a:off x="4520626" y="3756706"/>
              <a:ext cx="289968" cy="619125"/>
            </a:xfrm>
            <a:custGeom>
              <a:avLst/>
              <a:gdLst>
                <a:gd name="T0" fmla="*/ 284163 w 180"/>
                <a:gd name="T1" fmla="*/ 617538 h 390"/>
                <a:gd name="T2" fmla="*/ 207963 w 180"/>
                <a:gd name="T3" fmla="*/ 401637 h 390"/>
                <a:gd name="T4" fmla="*/ 95250 w 180"/>
                <a:gd name="T5" fmla="*/ 153988 h 390"/>
                <a:gd name="T6" fmla="*/ 0 w 180"/>
                <a:gd name="T7" fmla="*/ 0 h 390"/>
                <a:gd name="T8" fmla="*/ 0 60000 65536"/>
                <a:gd name="T9" fmla="*/ 0 60000 65536"/>
                <a:gd name="T10" fmla="*/ 0 60000 65536"/>
                <a:gd name="T11" fmla="*/ 0 60000 65536"/>
                <a:gd name="T12" fmla="*/ 0 w 180"/>
                <a:gd name="T13" fmla="*/ 0 h 390"/>
                <a:gd name="T14" fmla="*/ 180 w 180"/>
                <a:gd name="T15" fmla="*/ 390 h 390"/>
              </a:gdLst>
              <a:ahLst/>
              <a:cxnLst>
                <a:cxn ang="T8">
                  <a:pos x="T0" y="T1"/>
                </a:cxn>
                <a:cxn ang="T9">
                  <a:pos x="T2" y="T3"/>
                </a:cxn>
                <a:cxn ang="T10">
                  <a:pos x="T4" y="T5"/>
                </a:cxn>
                <a:cxn ang="T11">
                  <a:pos x="T6" y="T7"/>
                </a:cxn>
              </a:cxnLst>
              <a:rect l="T12" t="T13" r="T14" b="T15"/>
              <a:pathLst>
                <a:path w="180" h="390">
                  <a:moveTo>
                    <a:pt x="179" y="389"/>
                  </a:moveTo>
                  <a:lnTo>
                    <a:pt x="131" y="253"/>
                  </a:lnTo>
                  <a:lnTo>
                    <a:pt x="60" y="97"/>
                  </a:lnTo>
                  <a:lnTo>
                    <a:pt x="0" y="0"/>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61" name="Line 1082"/>
            <p:cNvSpPr>
              <a:spLocks noChangeShapeType="1"/>
            </p:cNvSpPr>
            <p:nvPr/>
          </p:nvSpPr>
          <p:spPr bwMode="auto">
            <a:xfrm>
              <a:off x="4423970" y="3747181"/>
              <a:ext cx="230364" cy="495300"/>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62" name="Freeform 1083"/>
            <p:cNvSpPr>
              <a:spLocks/>
            </p:cNvSpPr>
            <p:nvPr/>
          </p:nvSpPr>
          <p:spPr bwMode="auto">
            <a:xfrm>
              <a:off x="4485185" y="3817031"/>
              <a:ext cx="170759" cy="374650"/>
            </a:xfrm>
            <a:custGeom>
              <a:avLst/>
              <a:gdLst>
                <a:gd name="T0" fmla="*/ 166688 w 106"/>
                <a:gd name="T1" fmla="*/ 219075 h 236"/>
                <a:gd name="T2" fmla="*/ 147638 w 106"/>
                <a:gd name="T3" fmla="*/ 373063 h 236"/>
                <a:gd name="T4" fmla="*/ 130175 w 106"/>
                <a:gd name="T5" fmla="*/ 155575 h 236"/>
                <a:gd name="T6" fmla="*/ 0 w 106"/>
                <a:gd name="T7" fmla="*/ 0 h 236"/>
                <a:gd name="T8" fmla="*/ 0 60000 65536"/>
                <a:gd name="T9" fmla="*/ 0 60000 65536"/>
                <a:gd name="T10" fmla="*/ 0 60000 65536"/>
                <a:gd name="T11" fmla="*/ 0 60000 65536"/>
                <a:gd name="T12" fmla="*/ 0 w 106"/>
                <a:gd name="T13" fmla="*/ 0 h 236"/>
                <a:gd name="T14" fmla="*/ 106 w 106"/>
                <a:gd name="T15" fmla="*/ 236 h 236"/>
              </a:gdLst>
              <a:ahLst/>
              <a:cxnLst>
                <a:cxn ang="T8">
                  <a:pos x="T0" y="T1"/>
                </a:cxn>
                <a:cxn ang="T9">
                  <a:pos x="T2" y="T3"/>
                </a:cxn>
                <a:cxn ang="T10">
                  <a:pos x="T4" y="T5"/>
                </a:cxn>
                <a:cxn ang="T11">
                  <a:pos x="T6" y="T7"/>
                </a:cxn>
              </a:cxnLst>
              <a:rect l="T12" t="T13" r="T14" b="T15"/>
              <a:pathLst>
                <a:path w="106" h="236">
                  <a:moveTo>
                    <a:pt x="105" y="138"/>
                  </a:moveTo>
                  <a:lnTo>
                    <a:pt x="93" y="235"/>
                  </a:lnTo>
                  <a:lnTo>
                    <a:pt x="82" y="98"/>
                  </a:lnTo>
                  <a:lnTo>
                    <a:pt x="0" y="0"/>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63" name="Line 1084"/>
            <p:cNvSpPr>
              <a:spLocks noChangeShapeType="1"/>
            </p:cNvSpPr>
            <p:nvPr/>
          </p:nvSpPr>
          <p:spPr bwMode="auto">
            <a:xfrm flipV="1">
              <a:off x="5020014" y="3783693"/>
              <a:ext cx="212643" cy="431800"/>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64" name="Freeform 1085"/>
            <p:cNvSpPr>
              <a:spLocks/>
            </p:cNvSpPr>
            <p:nvPr/>
          </p:nvSpPr>
          <p:spPr bwMode="auto">
            <a:xfrm>
              <a:off x="5020014" y="3907518"/>
              <a:ext cx="236807" cy="309563"/>
            </a:xfrm>
            <a:custGeom>
              <a:avLst/>
              <a:gdLst>
                <a:gd name="T0" fmla="*/ 0 w 147"/>
                <a:gd name="T1" fmla="*/ 307975 h 195"/>
                <a:gd name="T2" fmla="*/ 150813 w 147"/>
                <a:gd name="T3" fmla="*/ 123825 h 195"/>
                <a:gd name="T4" fmla="*/ 150813 w 147"/>
                <a:gd name="T5" fmla="*/ 0 h 195"/>
                <a:gd name="T6" fmla="*/ 231775 w 147"/>
                <a:gd name="T7" fmla="*/ 0 h 195"/>
                <a:gd name="T8" fmla="*/ 0 60000 65536"/>
                <a:gd name="T9" fmla="*/ 0 60000 65536"/>
                <a:gd name="T10" fmla="*/ 0 60000 65536"/>
                <a:gd name="T11" fmla="*/ 0 60000 65536"/>
                <a:gd name="T12" fmla="*/ 0 w 147"/>
                <a:gd name="T13" fmla="*/ 0 h 195"/>
                <a:gd name="T14" fmla="*/ 147 w 147"/>
                <a:gd name="T15" fmla="*/ 195 h 195"/>
              </a:gdLst>
              <a:ahLst/>
              <a:cxnLst>
                <a:cxn ang="T8">
                  <a:pos x="T0" y="T1"/>
                </a:cxn>
                <a:cxn ang="T9">
                  <a:pos x="T2" y="T3"/>
                </a:cxn>
                <a:cxn ang="T10">
                  <a:pos x="T4" y="T5"/>
                </a:cxn>
                <a:cxn ang="T11">
                  <a:pos x="T6" y="T7"/>
                </a:cxn>
              </a:cxnLst>
              <a:rect l="T12" t="T13" r="T14" b="T15"/>
              <a:pathLst>
                <a:path w="147" h="195">
                  <a:moveTo>
                    <a:pt x="0" y="194"/>
                  </a:moveTo>
                  <a:lnTo>
                    <a:pt x="95" y="78"/>
                  </a:lnTo>
                  <a:lnTo>
                    <a:pt x="95" y="0"/>
                  </a:lnTo>
                  <a:lnTo>
                    <a:pt x="146" y="0"/>
                  </a:lnTo>
                </a:path>
              </a:pathLst>
            </a:custGeom>
            <a:noFill/>
            <a:ln w="12700" cap="rnd" cmpd="sng">
              <a:solidFill>
                <a:srgbClr val="606060"/>
              </a:solidFill>
              <a:prstDash val="solid"/>
              <a:round/>
              <a:headEnd type="none" w="sm" len="sm"/>
              <a:tailEnd type="none" w="sm" len="sm"/>
            </a:ln>
          </p:spPr>
          <p:txBody>
            <a:bodyPr/>
            <a:lstStyle/>
            <a:p>
              <a:endParaRPr lang="en-US" dirty="0"/>
            </a:p>
          </p:txBody>
        </p:sp>
        <p:sp>
          <p:nvSpPr>
            <p:cNvPr id="65" name="Freeform 1086"/>
            <p:cNvSpPr>
              <a:spLocks/>
            </p:cNvSpPr>
            <p:nvPr/>
          </p:nvSpPr>
          <p:spPr bwMode="auto">
            <a:xfrm>
              <a:off x="5116670" y="3910693"/>
              <a:ext cx="78936" cy="465138"/>
            </a:xfrm>
            <a:custGeom>
              <a:avLst/>
              <a:gdLst>
                <a:gd name="T0" fmla="*/ 76200 w 49"/>
                <a:gd name="T1" fmla="*/ 0 h 293"/>
                <a:gd name="T2" fmla="*/ 20638 w 49"/>
                <a:gd name="T3" fmla="*/ 65088 h 293"/>
                <a:gd name="T4" fmla="*/ 0 w 49"/>
                <a:gd name="T5" fmla="*/ 249238 h 293"/>
                <a:gd name="T6" fmla="*/ 76200 w 49"/>
                <a:gd name="T7" fmla="*/ 463550 h 293"/>
                <a:gd name="T8" fmla="*/ 0 60000 65536"/>
                <a:gd name="T9" fmla="*/ 0 60000 65536"/>
                <a:gd name="T10" fmla="*/ 0 60000 65536"/>
                <a:gd name="T11" fmla="*/ 0 60000 65536"/>
                <a:gd name="T12" fmla="*/ 0 w 49"/>
                <a:gd name="T13" fmla="*/ 0 h 293"/>
                <a:gd name="T14" fmla="*/ 49 w 49"/>
                <a:gd name="T15" fmla="*/ 293 h 293"/>
              </a:gdLst>
              <a:ahLst/>
              <a:cxnLst>
                <a:cxn ang="T8">
                  <a:pos x="T0" y="T1"/>
                </a:cxn>
                <a:cxn ang="T9">
                  <a:pos x="T2" y="T3"/>
                </a:cxn>
                <a:cxn ang="T10">
                  <a:pos x="T4" y="T5"/>
                </a:cxn>
                <a:cxn ang="T11">
                  <a:pos x="T6" y="T7"/>
                </a:cxn>
              </a:cxnLst>
              <a:rect l="T12" t="T13" r="T14" b="T15"/>
              <a:pathLst>
                <a:path w="49" h="293">
                  <a:moveTo>
                    <a:pt x="48" y="0"/>
                  </a:moveTo>
                  <a:lnTo>
                    <a:pt x="13" y="41"/>
                  </a:lnTo>
                  <a:lnTo>
                    <a:pt x="0" y="157"/>
                  </a:lnTo>
                  <a:lnTo>
                    <a:pt x="48" y="292"/>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66" name="Line 1087"/>
            <p:cNvSpPr>
              <a:spLocks noChangeShapeType="1"/>
            </p:cNvSpPr>
            <p:nvPr/>
          </p:nvSpPr>
          <p:spPr bwMode="auto">
            <a:xfrm flipV="1">
              <a:off x="5123114" y="3853543"/>
              <a:ext cx="37052" cy="682625"/>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67" name="Line 1088"/>
            <p:cNvSpPr>
              <a:spLocks noChangeShapeType="1"/>
            </p:cNvSpPr>
            <p:nvPr/>
          </p:nvSpPr>
          <p:spPr bwMode="auto">
            <a:xfrm flipH="1" flipV="1">
              <a:off x="5287429" y="3086781"/>
              <a:ext cx="156261" cy="254000"/>
            </a:xfrm>
            <a:prstGeom prst="line">
              <a:avLst/>
            </a:prstGeom>
            <a:noFill/>
            <a:ln w="12700">
              <a:solidFill>
                <a:srgbClr val="606060"/>
              </a:solidFill>
              <a:round/>
              <a:headEnd type="none" w="sm" len="sm"/>
              <a:tailEnd type="none" w="sm" len="sm"/>
            </a:ln>
          </p:spPr>
          <p:txBody>
            <a:bodyPr wrap="none" anchor="ctr"/>
            <a:lstStyle/>
            <a:p>
              <a:endParaRPr lang="en-US" dirty="0"/>
            </a:p>
          </p:txBody>
        </p:sp>
        <p:sp>
          <p:nvSpPr>
            <p:cNvPr id="68" name="Freeform 1089"/>
            <p:cNvSpPr>
              <a:spLocks/>
            </p:cNvSpPr>
            <p:nvPr/>
          </p:nvSpPr>
          <p:spPr bwMode="auto">
            <a:xfrm>
              <a:off x="4211327" y="2599418"/>
              <a:ext cx="214254" cy="736600"/>
            </a:xfrm>
            <a:custGeom>
              <a:avLst/>
              <a:gdLst>
                <a:gd name="T0" fmla="*/ 84138 w 133"/>
                <a:gd name="T1" fmla="*/ 735013 h 464"/>
                <a:gd name="T2" fmla="*/ 209550 w 133"/>
                <a:gd name="T3" fmla="*/ 528638 h 464"/>
                <a:gd name="T4" fmla="*/ 0 w 133"/>
                <a:gd name="T5" fmla="*/ 0 h 464"/>
                <a:gd name="T6" fmla="*/ 0 60000 65536"/>
                <a:gd name="T7" fmla="*/ 0 60000 65536"/>
                <a:gd name="T8" fmla="*/ 0 60000 65536"/>
                <a:gd name="T9" fmla="*/ 0 w 133"/>
                <a:gd name="T10" fmla="*/ 0 h 464"/>
                <a:gd name="T11" fmla="*/ 133 w 133"/>
                <a:gd name="T12" fmla="*/ 464 h 464"/>
              </a:gdLst>
              <a:ahLst/>
              <a:cxnLst>
                <a:cxn ang="T6">
                  <a:pos x="T0" y="T1"/>
                </a:cxn>
                <a:cxn ang="T7">
                  <a:pos x="T2" y="T3"/>
                </a:cxn>
                <a:cxn ang="T8">
                  <a:pos x="T4" y="T5"/>
                </a:cxn>
              </a:cxnLst>
              <a:rect l="T9" t="T10" r="T11" b="T12"/>
              <a:pathLst>
                <a:path w="133" h="464">
                  <a:moveTo>
                    <a:pt x="53" y="463"/>
                  </a:moveTo>
                  <a:lnTo>
                    <a:pt x="132" y="333"/>
                  </a:lnTo>
                  <a:lnTo>
                    <a:pt x="0" y="0"/>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69" name="Freeform 1090"/>
            <p:cNvSpPr>
              <a:spLocks/>
            </p:cNvSpPr>
            <p:nvPr/>
          </p:nvSpPr>
          <p:spPr bwMode="auto">
            <a:xfrm>
              <a:off x="4211327" y="2585131"/>
              <a:ext cx="425286" cy="838200"/>
            </a:xfrm>
            <a:custGeom>
              <a:avLst/>
              <a:gdLst>
                <a:gd name="T0" fmla="*/ 0 w 264"/>
                <a:gd name="T1" fmla="*/ 0 h 528"/>
                <a:gd name="T2" fmla="*/ 246062 w 264"/>
                <a:gd name="T3" fmla="*/ 528637 h 528"/>
                <a:gd name="T4" fmla="*/ 417513 w 264"/>
                <a:gd name="T5" fmla="*/ 836613 h 528"/>
                <a:gd name="T6" fmla="*/ 0 60000 65536"/>
                <a:gd name="T7" fmla="*/ 0 60000 65536"/>
                <a:gd name="T8" fmla="*/ 0 60000 65536"/>
                <a:gd name="T9" fmla="*/ 0 w 264"/>
                <a:gd name="T10" fmla="*/ 0 h 528"/>
                <a:gd name="T11" fmla="*/ 264 w 264"/>
                <a:gd name="T12" fmla="*/ 528 h 528"/>
              </a:gdLst>
              <a:ahLst/>
              <a:cxnLst>
                <a:cxn ang="T6">
                  <a:pos x="T0" y="T1"/>
                </a:cxn>
                <a:cxn ang="T7">
                  <a:pos x="T2" y="T3"/>
                </a:cxn>
                <a:cxn ang="T8">
                  <a:pos x="T4" y="T5"/>
                </a:cxn>
              </a:cxnLst>
              <a:rect l="T9" t="T10" r="T11" b="T12"/>
              <a:pathLst>
                <a:path w="264" h="528">
                  <a:moveTo>
                    <a:pt x="0" y="0"/>
                  </a:moveTo>
                  <a:lnTo>
                    <a:pt x="155" y="333"/>
                  </a:lnTo>
                  <a:lnTo>
                    <a:pt x="263" y="527"/>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70" name="Line 1091"/>
            <p:cNvSpPr>
              <a:spLocks noChangeShapeType="1"/>
            </p:cNvSpPr>
            <p:nvPr/>
          </p:nvSpPr>
          <p:spPr bwMode="auto">
            <a:xfrm flipV="1">
              <a:off x="5095729" y="3143931"/>
              <a:ext cx="175591" cy="277812"/>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71" name="Line 1092"/>
            <p:cNvSpPr>
              <a:spLocks noChangeShapeType="1"/>
            </p:cNvSpPr>
            <p:nvPr/>
          </p:nvSpPr>
          <p:spPr bwMode="auto">
            <a:xfrm flipH="1" flipV="1">
              <a:off x="3673275" y="3118531"/>
              <a:ext cx="172370" cy="276225"/>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72" name="Line 1093"/>
            <p:cNvSpPr>
              <a:spLocks noChangeShapeType="1"/>
            </p:cNvSpPr>
            <p:nvPr/>
          </p:nvSpPr>
          <p:spPr bwMode="auto">
            <a:xfrm flipH="1">
              <a:off x="5867365" y="3123293"/>
              <a:ext cx="154649" cy="246063"/>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73" name="Line 1094"/>
            <p:cNvSpPr>
              <a:spLocks noChangeShapeType="1"/>
            </p:cNvSpPr>
            <p:nvPr/>
          </p:nvSpPr>
          <p:spPr bwMode="auto">
            <a:xfrm flipH="1" flipV="1">
              <a:off x="4211327" y="2629581"/>
              <a:ext cx="77325" cy="528637"/>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74" name="Freeform 1095"/>
            <p:cNvSpPr>
              <a:spLocks/>
            </p:cNvSpPr>
            <p:nvPr/>
          </p:nvSpPr>
          <p:spPr bwMode="auto">
            <a:xfrm>
              <a:off x="3789262" y="2972481"/>
              <a:ext cx="2115154" cy="187325"/>
            </a:xfrm>
            <a:custGeom>
              <a:avLst/>
              <a:gdLst>
                <a:gd name="T0" fmla="*/ 0 w 1313"/>
                <a:gd name="T1" fmla="*/ 185738 h 118"/>
                <a:gd name="T2" fmla="*/ 19050 w 1313"/>
                <a:gd name="T3" fmla="*/ 122238 h 118"/>
                <a:gd name="T4" fmla="*/ 93663 w 1313"/>
                <a:gd name="T5" fmla="*/ 185738 h 118"/>
                <a:gd name="T6" fmla="*/ 93663 w 1313"/>
                <a:gd name="T7" fmla="*/ 122238 h 118"/>
                <a:gd name="T8" fmla="*/ 169863 w 1313"/>
                <a:gd name="T9" fmla="*/ 153988 h 118"/>
                <a:gd name="T10" fmla="*/ 169863 w 1313"/>
                <a:gd name="T11" fmla="*/ 58738 h 118"/>
                <a:gd name="T12" fmla="*/ 265113 w 1313"/>
                <a:gd name="T13" fmla="*/ 153988 h 118"/>
                <a:gd name="T14" fmla="*/ 207963 w 1313"/>
                <a:gd name="T15" fmla="*/ 30163 h 118"/>
                <a:gd name="T16" fmla="*/ 358775 w 1313"/>
                <a:gd name="T17" fmla="*/ 185738 h 118"/>
                <a:gd name="T18" fmla="*/ 322263 w 1313"/>
                <a:gd name="T19" fmla="*/ 0 h 118"/>
                <a:gd name="T20" fmla="*/ 492125 w 1313"/>
                <a:gd name="T21" fmla="*/ 185738 h 118"/>
                <a:gd name="T22" fmla="*/ 625475 w 1313"/>
                <a:gd name="T23" fmla="*/ 28575 h 118"/>
                <a:gd name="T24" fmla="*/ 681038 w 1313"/>
                <a:gd name="T25" fmla="*/ 185738 h 118"/>
                <a:gd name="T26" fmla="*/ 757238 w 1313"/>
                <a:gd name="T27" fmla="*/ 28575 h 118"/>
                <a:gd name="T28" fmla="*/ 815975 w 1313"/>
                <a:gd name="T29" fmla="*/ 185738 h 118"/>
                <a:gd name="T30" fmla="*/ 890588 w 1313"/>
                <a:gd name="T31" fmla="*/ 28575 h 118"/>
                <a:gd name="T32" fmla="*/ 966788 w 1313"/>
                <a:gd name="T33" fmla="*/ 185738 h 118"/>
                <a:gd name="T34" fmla="*/ 1023938 w 1313"/>
                <a:gd name="T35" fmla="*/ 30163 h 118"/>
                <a:gd name="T36" fmla="*/ 1098550 w 1313"/>
                <a:gd name="T37" fmla="*/ 185738 h 118"/>
                <a:gd name="T38" fmla="*/ 1174750 w 1313"/>
                <a:gd name="T39" fmla="*/ 30163 h 118"/>
                <a:gd name="T40" fmla="*/ 1231900 w 1313"/>
                <a:gd name="T41" fmla="*/ 185738 h 118"/>
                <a:gd name="T42" fmla="*/ 1308100 w 1313"/>
                <a:gd name="T43" fmla="*/ 30163 h 118"/>
                <a:gd name="T44" fmla="*/ 1365250 w 1313"/>
                <a:gd name="T45" fmla="*/ 185738 h 118"/>
                <a:gd name="T46" fmla="*/ 1441450 w 1313"/>
                <a:gd name="T47" fmla="*/ 30163 h 118"/>
                <a:gd name="T48" fmla="*/ 1517650 w 1313"/>
                <a:gd name="T49" fmla="*/ 185738 h 118"/>
                <a:gd name="T50" fmla="*/ 1574800 w 1313"/>
                <a:gd name="T51" fmla="*/ 30163 h 118"/>
                <a:gd name="T52" fmla="*/ 1668463 w 1313"/>
                <a:gd name="T53" fmla="*/ 185738 h 118"/>
                <a:gd name="T54" fmla="*/ 1897063 w 1313"/>
                <a:gd name="T55" fmla="*/ 58738 h 118"/>
                <a:gd name="T56" fmla="*/ 1897063 w 1313"/>
                <a:gd name="T57" fmla="*/ 185738 h 118"/>
                <a:gd name="T58" fmla="*/ 1990726 w 1313"/>
                <a:gd name="T59" fmla="*/ 90488 h 118"/>
                <a:gd name="T60" fmla="*/ 1990726 w 1313"/>
                <a:gd name="T61" fmla="*/ 185738 h 118"/>
                <a:gd name="T62" fmla="*/ 2033588 w 1313"/>
                <a:gd name="T63" fmla="*/ 111125 h 118"/>
                <a:gd name="T64" fmla="*/ 2047876 w 1313"/>
                <a:gd name="T65" fmla="*/ 185738 h 118"/>
                <a:gd name="T66" fmla="*/ 2082801 w 1313"/>
                <a:gd name="T67" fmla="*/ 139700 h 1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13"/>
                <a:gd name="T103" fmla="*/ 0 h 118"/>
                <a:gd name="T104" fmla="*/ 1313 w 1313"/>
                <a:gd name="T105" fmla="*/ 118 h 1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13" h="118">
                  <a:moveTo>
                    <a:pt x="0" y="117"/>
                  </a:moveTo>
                  <a:lnTo>
                    <a:pt x="12" y="77"/>
                  </a:lnTo>
                  <a:lnTo>
                    <a:pt x="59" y="117"/>
                  </a:lnTo>
                  <a:lnTo>
                    <a:pt x="59" y="77"/>
                  </a:lnTo>
                  <a:lnTo>
                    <a:pt x="107" y="97"/>
                  </a:lnTo>
                  <a:lnTo>
                    <a:pt x="107" y="37"/>
                  </a:lnTo>
                  <a:lnTo>
                    <a:pt x="167" y="97"/>
                  </a:lnTo>
                  <a:lnTo>
                    <a:pt x="131" y="19"/>
                  </a:lnTo>
                  <a:lnTo>
                    <a:pt x="226" y="117"/>
                  </a:lnTo>
                  <a:lnTo>
                    <a:pt x="203" y="0"/>
                  </a:lnTo>
                  <a:lnTo>
                    <a:pt x="310" y="117"/>
                  </a:lnTo>
                  <a:lnTo>
                    <a:pt x="394" y="18"/>
                  </a:lnTo>
                  <a:lnTo>
                    <a:pt x="429" y="117"/>
                  </a:lnTo>
                  <a:lnTo>
                    <a:pt x="477" y="18"/>
                  </a:lnTo>
                  <a:lnTo>
                    <a:pt x="514" y="117"/>
                  </a:lnTo>
                  <a:lnTo>
                    <a:pt x="561" y="18"/>
                  </a:lnTo>
                  <a:lnTo>
                    <a:pt x="609" y="117"/>
                  </a:lnTo>
                  <a:lnTo>
                    <a:pt x="645" y="19"/>
                  </a:lnTo>
                  <a:lnTo>
                    <a:pt x="692" y="117"/>
                  </a:lnTo>
                  <a:lnTo>
                    <a:pt x="740" y="19"/>
                  </a:lnTo>
                  <a:lnTo>
                    <a:pt x="776" y="117"/>
                  </a:lnTo>
                  <a:lnTo>
                    <a:pt x="824" y="19"/>
                  </a:lnTo>
                  <a:lnTo>
                    <a:pt x="860" y="117"/>
                  </a:lnTo>
                  <a:lnTo>
                    <a:pt x="908" y="19"/>
                  </a:lnTo>
                  <a:lnTo>
                    <a:pt x="956" y="117"/>
                  </a:lnTo>
                  <a:lnTo>
                    <a:pt x="992" y="19"/>
                  </a:lnTo>
                  <a:lnTo>
                    <a:pt x="1051" y="117"/>
                  </a:lnTo>
                  <a:lnTo>
                    <a:pt x="1195" y="37"/>
                  </a:lnTo>
                  <a:lnTo>
                    <a:pt x="1195" y="117"/>
                  </a:lnTo>
                  <a:lnTo>
                    <a:pt x="1254" y="57"/>
                  </a:lnTo>
                  <a:lnTo>
                    <a:pt x="1254" y="117"/>
                  </a:lnTo>
                  <a:lnTo>
                    <a:pt x="1281" y="70"/>
                  </a:lnTo>
                  <a:lnTo>
                    <a:pt x="1290" y="117"/>
                  </a:lnTo>
                  <a:lnTo>
                    <a:pt x="1312" y="88"/>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75" name="Freeform 1096"/>
            <p:cNvSpPr>
              <a:spLocks/>
            </p:cNvSpPr>
            <p:nvPr/>
          </p:nvSpPr>
          <p:spPr bwMode="auto">
            <a:xfrm>
              <a:off x="3834369" y="3339193"/>
              <a:ext cx="227142" cy="277813"/>
            </a:xfrm>
            <a:custGeom>
              <a:avLst/>
              <a:gdLst>
                <a:gd name="T0" fmla="*/ 0 w 141"/>
                <a:gd name="T1" fmla="*/ 14288 h 175"/>
                <a:gd name="T2" fmla="*/ 214313 w 141"/>
                <a:gd name="T3" fmla="*/ 276225 h 175"/>
                <a:gd name="T4" fmla="*/ 222250 w 141"/>
                <a:gd name="T5" fmla="*/ 252413 h 175"/>
                <a:gd name="T6" fmla="*/ 11113 w 141"/>
                <a:gd name="T7" fmla="*/ 0 h 175"/>
                <a:gd name="T8" fmla="*/ 0 w 141"/>
                <a:gd name="T9" fmla="*/ 14288 h 175"/>
                <a:gd name="T10" fmla="*/ 0 60000 65536"/>
                <a:gd name="T11" fmla="*/ 0 60000 65536"/>
                <a:gd name="T12" fmla="*/ 0 60000 65536"/>
                <a:gd name="T13" fmla="*/ 0 60000 65536"/>
                <a:gd name="T14" fmla="*/ 0 60000 65536"/>
                <a:gd name="T15" fmla="*/ 0 w 141"/>
                <a:gd name="T16" fmla="*/ 0 h 175"/>
                <a:gd name="T17" fmla="*/ 141 w 141"/>
                <a:gd name="T18" fmla="*/ 175 h 175"/>
              </a:gdLst>
              <a:ahLst/>
              <a:cxnLst>
                <a:cxn ang="T10">
                  <a:pos x="T0" y="T1"/>
                </a:cxn>
                <a:cxn ang="T11">
                  <a:pos x="T2" y="T3"/>
                </a:cxn>
                <a:cxn ang="T12">
                  <a:pos x="T4" y="T5"/>
                </a:cxn>
                <a:cxn ang="T13">
                  <a:pos x="T6" y="T7"/>
                </a:cxn>
                <a:cxn ang="T14">
                  <a:pos x="T8" y="T9"/>
                </a:cxn>
              </a:cxnLst>
              <a:rect l="T15" t="T16" r="T17" b="T18"/>
              <a:pathLst>
                <a:path w="141" h="175">
                  <a:moveTo>
                    <a:pt x="0" y="9"/>
                  </a:moveTo>
                  <a:lnTo>
                    <a:pt x="135" y="174"/>
                  </a:lnTo>
                  <a:lnTo>
                    <a:pt x="140" y="159"/>
                  </a:lnTo>
                  <a:lnTo>
                    <a:pt x="7" y="0"/>
                  </a:lnTo>
                  <a:lnTo>
                    <a:pt x="0" y="9"/>
                  </a:lnTo>
                </a:path>
              </a:pathLst>
            </a:custGeom>
            <a:solidFill>
              <a:srgbClr val="202020"/>
            </a:solidFill>
            <a:ln w="12700" cap="rnd" cmpd="sng">
              <a:solidFill>
                <a:srgbClr val="000000"/>
              </a:solidFill>
              <a:prstDash val="solid"/>
              <a:round/>
              <a:headEnd/>
              <a:tailEnd/>
            </a:ln>
          </p:spPr>
          <p:txBody>
            <a:bodyPr/>
            <a:lstStyle/>
            <a:p>
              <a:endParaRPr lang="en-US" dirty="0"/>
            </a:p>
          </p:txBody>
        </p:sp>
        <p:sp>
          <p:nvSpPr>
            <p:cNvPr id="76" name="Freeform 1097"/>
            <p:cNvSpPr>
              <a:spLocks/>
            </p:cNvSpPr>
            <p:nvPr/>
          </p:nvSpPr>
          <p:spPr bwMode="auto">
            <a:xfrm>
              <a:off x="4074398" y="3307443"/>
              <a:ext cx="206199" cy="298450"/>
            </a:xfrm>
            <a:custGeom>
              <a:avLst/>
              <a:gdLst>
                <a:gd name="T0" fmla="*/ 201612 w 128"/>
                <a:gd name="T1" fmla="*/ 14288 h 188"/>
                <a:gd name="T2" fmla="*/ 7937 w 128"/>
                <a:gd name="T3" fmla="*/ 296863 h 188"/>
                <a:gd name="T4" fmla="*/ 0 w 128"/>
                <a:gd name="T5" fmla="*/ 277813 h 188"/>
                <a:gd name="T6" fmla="*/ 190500 w 128"/>
                <a:gd name="T7" fmla="*/ 0 h 188"/>
                <a:gd name="T8" fmla="*/ 201612 w 128"/>
                <a:gd name="T9" fmla="*/ 14288 h 188"/>
                <a:gd name="T10" fmla="*/ 0 60000 65536"/>
                <a:gd name="T11" fmla="*/ 0 60000 65536"/>
                <a:gd name="T12" fmla="*/ 0 60000 65536"/>
                <a:gd name="T13" fmla="*/ 0 60000 65536"/>
                <a:gd name="T14" fmla="*/ 0 60000 65536"/>
                <a:gd name="T15" fmla="*/ 0 w 128"/>
                <a:gd name="T16" fmla="*/ 0 h 188"/>
                <a:gd name="T17" fmla="*/ 128 w 128"/>
                <a:gd name="T18" fmla="*/ 188 h 188"/>
              </a:gdLst>
              <a:ahLst/>
              <a:cxnLst>
                <a:cxn ang="T10">
                  <a:pos x="T0" y="T1"/>
                </a:cxn>
                <a:cxn ang="T11">
                  <a:pos x="T2" y="T3"/>
                </a:cxn>
                <a:cxn ang="T12">
                  <a:pos x="T4" y="T5"/>
                </a:cxn>
                <a:cxn ang="T13">
                  <a:pos x="T6" y="T7"/>
                </a:cxn>
                <a:cxn ang="T14">
                  <a:pos x="T8" y="T9"/>
                </a:cxn>
              </a:cxnLst>
              <a:rect l="T15" t="T16" r="T17" b="T18"/>
              <a:pathLst>
                <a:path w="128" h="188">
                  <a:moveTo>
                    <a:pt x="127" y="9"/>
                  </a:moveTo>
                  <a:lnTo>
                    <a:pt x="5" y="187"/>
                  </a:lnTo>
                  <a:lnTo>
                    <a:pt x="0" y="175"/>
                  </a:lnTo>
                  <a:lnTo>
                    <a:pt x="120" y="0"/>
                  </a:lnTo>
                  <a:lnTo>
                    <a:pt x="127" y="9"/>
                  </a:lnTo>
                </a:path>
              </a:pathLst>
            </a:custGeom>
            <a:solidFill>
              <a:srgbClr val="202020"/>
            </a:solidFill>
            <a:ln w="12700" cap="rnd" cmpd="sng">
              <a:solidFill>
                <a:srgbClr val="000000"/>
              </a:solidFill>
              <a:prstDash val="solid"/>
              <a:round/>
              <a:headEnd/>
              <a:tailEnd/>
            </a:ln>
          </p:spPr>
          <p:txBody>
            <a:bodyPr/>
            <a:lstStyle/>
            <a:p>
              <a:endParaRPr lang="en-US" dirty="0"/>
            </a:p>
          </p:txBody>
        </p:sp>
        <p:sp>
          <p:nvSpPr>
            <p:cNvPr id="77" name="Freeform 1098"/>
            <p:cNvSpPr>
              <a:spLocks/>
            </p:cNvSpPr>
            <p:nvPr/>
          </p:nvSpPr>
          <p:spPr bwMode="auto">
            <a:xfrm>
              <a:off x="4628558" y="3382056"/>
              <a:ext cx="227141" cy="295275"/>
            </a:xfrm>
            <a:custGeom>
              <a:avLst/>
              <a:gdLst>
                <a:gd name="T0" fmla="*/ 0 w 141"/>
                <a:gd name="T1" fmla="*/ 14288 h 186"/>
                <a:gd name="T2" fmla="*/ 214312 w 141"/>
                <a:gd name="T3" fmla="*/ 293688 h 186"/>
                <a:gd name="T4" fmla="*/ 222250 w 141"/>
                <a:gd name="T5" fmla="*/ 269875 h 186"/>
                <a:gd name="T6" fmla="*/ 12700 w 141"/>
                <a:gd name="T7" fmla="*/ 0 h 186"/>
                <a:gd name="T8" fmla="*/ 0 w 141"/>
                <a:gd name="T9" fmla="*/ 14288 h 186"/>
                <a:gd name="T10" fmla="*/ 0 60000 65536"/>
                <a:gd name="T11" fmla="*/ 0 60000 65536"/>
                <a:gd name="T12" fmla="*/ 0 60000 65536"/>
                <a:gd name="T13" fmla="*/ 0 60000 65536"/>
                <a:gd name="T14" fmla="*/ 0 60000 65536"/>
                <a:gd name="T15" fmla="*/ 0 w 141"/>
                <a:gd name="T16" fmla="*/ 0 h 186"/>
                <a:gd name="T17" fmla="*/ 141 w 141"/>
                <a:gd name="T18" fmla="*/ 186 h 186"/>
              </a:gdLst>
              <a:ahLst/>
              <a:cxnLst>
                <a:cxn ang="T10">
                  <a:pos x="T0" y="T1"/>
                </a:cxn>
                <a:cxn ang="T11">
                  <a:pos x="T2" y="T3"/>
                </a:cxn>
                <a:cxn ang="T12">
                  <a:pos x="T4" y="T5"/>
                </a:cxn>
                <a:cxn ang="T13">
                  <a:pos x="T6" y="T7"/>
                </a:cxn>
                <a:cxn ang="T14">
                  <a:pos x="T8" y="T9"/>
                </a:cxn>
              </a:cxnLst>
              <a:rect l="T15" t="T16" r="T17" b="T18"/>
              <a:pathLst>
                <a:path w="141" h="186">
                  <a:moveTo>
                    <a:pt x="0" y="9"/>
                  </a:moveTo>
                  <a:lnTo>
                    <a:pt x="135" y="185"/>
                  </a:lnTo>
                  <a:lnTo>
                    <a:pt x="140" y="170"/>
                  </a:lnTo>
                  <a:lnTo>
                    <a:pt x="8" y="0"/>
                  </a:lnTo>
                  <a:lnTo>
                    <a:pt x="0" y="9"/>
                  </a:lnTo>
                </a:path>
              </a:pathLst>
            </a:custGeom>
            <a:solidFill>
              <a:srgbClr val="202020"/>
            </a:solidFill>
            <a:ln w="12700" cap="rnd" cmpd="sng">
              <a:solidFill>
                <a:srgbClr val="000000"/>
              </a:solidFill>
              <a:prstDash val="solid"/>
              <a:round/>
              <a:headEnd/>
              <a:tailEnd/>
            </a:ln>
          </p:spPr>
          <p:txBody>
            <a:bodyPr/>
            <a:lstStyle/>
            <a:p>
              <a:endParaRPr lang="en-US" dirty="0"/>
            </a:p>
          </p:txBody>
        </p:sp>
        <p:sp>
          <p:nvSpPr>
            <p:cNvPr id="78" name="Freeform 1099"/>
            <p:cNvSpPr>
              <a:spLocks/>
            </p:cNvSpPr>
            <p:nvPr/>
          </p:nvSpPr>
          <p:spPr bwMode="auto">
            <a:xfrm>
              <a:off x="4897584" y="3358243"/>
              <a:ext cx="206199" cy="301625"/>
            </a:xfrm>
            <a:custGeom>
              <a:avLst/>
              <a:gdLst>
                <a:gd name="T0" fmla="*/ 201612 w 128"/>
                <a:gd name="T1" fmla="*/ 19050 h 190"/>
                <a:gd name="T2" fmla="*/ 9525 w 128"/>
                <a:gd name="T3" fmla="*/ 300038 h 190"/>
                <a:gd name="T4" fmla="*/ 0 w 128"/>
                <a:gd name="T5" fmla="*/ 280988 h 190"/>
                <a:gd name="T6" fmla="*/ 192087 w 128"/>
                <a:gd name="T7" fmla="*/ 0 h 190"/>
                <a:gd name="T8" fmla="*/ 201612 w 128"/>
                <a:gd name="T9" fmla="*/ 19050 h 190"/>
                <a:gd name="T10" fmla="*/ 0 60000 65536"/>
                <a:gd name="T11" fmla="*/ 0 60000 65536"/>
                <a:gd name="T12" fmla="*/ 0 60000 65536"/>
                <a:gd name="T13" fmla="*/ 0 60000 65536"/>
                <a:gd name="T14" fmla="*/ 0 60000 65536"/>
                <a:gd name="T15" fmla="*/ 0 w 128"/>
                <a:gd name="T16" fmla="*/ 0 h 190"/>
                <a:gd name="T17" fmla="*/ 128 w 128"/>
                <a:gd name="T18" fmla="*/ 190 h 190"/>
              </a:gdLst>
              <a:ahLst/>
              <a:cxnLst>
                <a:cxn ang="T10">
                  <a:pos x="T0" y="T1"/>
                </a:cxn>
                <a:cxn ang="T11">
                  <a:pos x="T2" y="T3"/>
                </a:cxn>
                <a:cxn ang="T12">
                  <a:pos x="T4" y="T5"/>
                </a:cxn>
                <a:cxn ang="T13">
                  <a:pos x="T6" y="T7"/>
                </a:cxn>
                <a:cxn ang="T14">
                  <a:pos x="T8" y="T9"/>
                </a:cxn>
              </a:cxnLst>
              <a:rect l="T15" t="T16" r="T17" b="T18"/>
              <a:pathLst>
                <a:path w="128" h="190">
                  <a:moveTo>
                    <a:pt x="127" y="12"/>
                  </a:moveTo>
                  <a:lnTo>
                    <a:pt x="6" y="189"/>
                  </a:lnTo>
                  <a:lnTo>
                    <a:pt x="0" y="177"/>
                  </a:lnTo>
                  <a:lnTo>
                    <a:pt x="121" y="0"/>
                  </a:lnTo>
                  <a:lnTo>
                    <a:pt x="127" y="12"/>
                  </a:lnTo>
                </a:path>
              </a:pathLst>
            </a:custGeom>
            <a:solidFill>
              <a:srgbClr val="202020"/>
            </a:solidFill>
            <a:ln w="12700" cap="rnd" cmpd="sng">
              <a:solidFill>
                <a:srgbClr val="000000"/>
              </a:solidFill>
              <a:prstDash val="solid"/>
              <a:round/>
              <a:headEnd/>
              <a:tailEnd/>
            </a:ln>
          </p:spPr>
          <p:txBody>
            <a:bodyPr/>
            <a:lstStyle/>
            <a:p>
              <a:endParaRPr lang="en-US" dirty="0"/>
            </a:p>
          </p:txBody>
        </p:sp>
        <p:sp>
          <p:nvSpPr>
            <p:cNvPr id="79" name="Freeform 1100"/>
            <p:cNvSpPr>
              <a:spLocks/>
            </p:cNvSpPr>
            <p:nvPr/>
          </p:nvSpPr>
          <p:spPr bwMode="auto">
            <a:xfrm>
              <a:off x="5440468" y="3305856"/>
              <a:ext cx="225530" cy="311150"/>
            </a:xfrm>
            <a:custGeom>
              <a:avLst/>
              <a:gdLst>
                <a:gd name="T0" fmla="*/ 0 w 140"/>
                <a:gd name="T1" fmla="*/ 19050 h 196"/>
                <a:gd name="T2" fmla="*/ 212725 w 140"/>
                <a:gd name="T3" fmla="*/ 309563 h 196"/>
                <a:gd name="T4" fmla="*/ 220663 w 140"/>
                <a:gd name="T5" fmla="*/ 280988 h 196"/>
                <a:gd name="T6" fmla="*/ 12700 w 140"/>
                <a:gd name="T7" fmla="*/ 0 h 196"/>
                <a:gd name="T8" fmla="*/ 0 w 140"/>
                <a:gd name="T9" fmla="*/ 19050 h 196"/>
                <a:gd name="T10" fmla="*/ 0 60000 65536"/>
                <a:gd name="T11" fmla="*/ 0 60000 65536"/>
                <a:gd name="T12" fmla="*/ 0 60000 65536"/>
                <a:gd name="T13" fmla="*/ 0 60000 65536"/>
                <a:gd name="T14" fmla="*/ 0 60000 65536"/>
                <a:gd name="T15" fmla="*/ 0 w 140"/>
                <a:gd name="T16" fmla="*/ 0 h 196"/>
                <a:gd name="T17" fmla="*/ 140 w 140"/>
                <a:gd name="T18" fmla="*/ 196 h 196"/>
              </a:gdLst>
              <a:ahLst/>
              <a:cxnLst>
                <a:cxn ang="T10">
                  <a:pos x="T0" y="T1"/>
                </a:cxn>
                <a:cxn ang="T11">
                  <a:pos x="T2" y="T3"/>
                </a:cxn>
                <a:cxn ang="T12">
                  <a:pos x="T4" y="T5"/>
                </a:cxn>
                <a:cxn ang="T13">
                  <a:pos x="T6" y="T7"/>
                </a:cxn>
                <a:cxn ang="T14">
                  <a:pos x="T8" y="T9"/>
                </a:cxn>
              </a:cxnLst>
              <a:rect l="T15" t="T16" r="T17" b="T18"/>
              <a:pathLst>
                <a:path w="140" h="196">
                  <a:moveTo>
                    <a:pt x="0" y="12"/>
                  </a:moveTo>
                  <a:lnTo>
                    <a:pt x="134" y="195"/>
                  </a:lnTo>
                  <a:lnTo>
                    <a:pt x="139" y="177"/>
                  </a:lnTo>
                  <a:lnTo>
                    <a:pt x="8" y="0"/>
                  </a:lnTo>
                  <a:lnTo>
                    <a:pt x="0" y="12"/>
                  </a:lnTo>
                </a:path>
              </a:pathLst>
            </a:custGeom>
            <a:solidFill>
              <a:srgbClr val="202020"/>
            </a:solidFill>
            <a:ln w="12700" cap="rnd" cmpd="sng">
              <a:solidFill>
                <a:srgbClr val="000000"/>
              </a:solidFill>
              <a:prstDash val="solid"/>
              <a:round/>
              <a:headEnd/>
              <a:tailEnd/>
            </a:ln>
          </p:spPr>
          <p:txBody>
            <a:bodyPr/>
            <a:lstStyle/>
            <a:p>
              <a:endParaRPr lang="en-US" dirty="0"/>
            </a:p>
          </p:txBody>
        </p:sp>
        <p:sp>
          <p:nvSpPr>
            <p:cNvPr id="80" name="Freeform 1101"/>
            <p:cNvSpPr>
              <a:spLocks/>
            </p:cNvSpPr>
            <p:nvPr/>
          </p:nvSpPr>
          <p:spPr bwMode="auto">
            <a:xfrm>
              <a:off x="5677275" y="3307443"/>
              <a:ext cx="206199" cy="298450"/>
            </a:xfrm>
            <a:custGeom>
              <a:avLst/>
              <a:gdLst>
                <a:gd name="T0" fmla="*/ 201612 w 128"/>
                <a:gd name="T1" fmla="*/ 14288 h 188"/>
                <a:gd name="T2" fmla="*/ 7937 w 128"/>
                <a:gd name="T3" fmla="*/ 296863 h 188"/>
                <a:gd name="T4" fmla="*/ 0 w 128"/>
                <a:gd name="T5" fmla="*/ 277813 h 188"/>
                <a:gd name="T6" fmla="*/ 190500 w 128"/>
                <a:gd name="T7" fmla="*/ 0 h 188"/>
                <a:gd name="T8" fmla="*/ 201612 w 128"/>
                <a:gd name="T9" fmla="*/ 14288 h 188"/>
                <a:gd name="T10" fmla="*/ 0 60000 65536"/>
                <a:gd name="T11" fmla="*/ 0 60000 65536"/>
                <a:gd name="T12" fmla="*/ 0 60000 65536"/>
                <a:gd name="T13" fmla="*/ 0 60000 65536"/>
                <a:gd name="T14" fmla="*/ 0 60000 65536"/>
                <a:gd name="T15" fmla="*/ 0 w 128"/>
                <a:gd name="T16" fmla="*/ 0 h 188"/>
                <a:gd name="T17" fmla="*/ 128 w 128"/>
                <a:gd name="T18" fmla="*/ 188 h 188"/>
              </a:gdLst>
              <a:ahLst/>
              <a:cxnLst>
                <a:cxn ang="T10">
                  <a:pos x="T0" y="T1"/>
                </a:cxn>
                <a:cxn ang="T11">
                  <a:pos x="T2" y="T3"/>
                </a:cxn>
                <a:cxn ang="T12">
                  <a:pos x="T4" y="T5"/>
                </a:cxn>
                <a:cxn ang="T13">
                  <a:pos x="T6" y="T7"/>
                </a:cxn>
                <a:cxn ang="T14">
                  <a:pos x="T8" y="T9"/>
                </a:cxn>
              </a:cxnLst>
              <a:rect l="T15" t="T16" r="T17" b="T18"/>
              <a:pathLst>
                <a:path w="128" h="188">
                  <a:moveTo>
                    <a:pt x="127" y="9"/>
                  </a:moveTo>
                  <a:lnTo>
                    <a:pt x="5" y="187"/>
                  </a:lnTo>
                  <a:lnTo>
                    <a:pt x="0" y="175"/>
                  </a:lnTo>
                  <a:lnTo>
                    <a:pt x="120" y="0"/>
                  </a:lnTo>
                  <a:lnTo>
                    <a:pt x="127" y="9"/>
                  </a:lnTo>
                </a:path>
              </a:pathLst>
            </a:custGeom>
            <a:solidFill>
              <a:srgbClr val="202020"/>
            </a:solidFill>
            <a:ln w="12700" cap="rnd" cmpd="sng">
              <a:solidFill>
                <a:srgbClr val="000000"/>
              </a:solidFill>
              <a:prstDash val="solid"/>
              <a:round/>
              <a:headEnd/>
              <a:tailEnd/>
            </a:ln>
          </p:spPr>
          <p:txBody>
            <a:bodyPr/>
            <a:lstStyle/>
            <a:p>
              <a:endParaRPr lang="en-US" dirty="0"/>
            </a:p>
          </p:txBody>
        </p:sp>
        <p:sp>
          <p:nvSpPr>
            <p:cNvPr id="81" name="Line 1102"/>
            <p:cNvSpPr>
              <a:spLocks noChangeShapeType="1"/>
            </p:cNvSpPr>
            <p:nvPr/>
          </p:nvSpPr>
          <p:spPr bwMode="auto">
            <a:xfrm>
              <a:off x="5501684" y="2943906"/>
              <a:ext cx="57994" cy="211137"/>
            </a:xfrm>
            <a:prstGeom prst="line">
              <a:avLst/>
            </a:prstGeom>
            <a:noFill/>
            <a:ln w="12700">
              <a:solidFill>
                <a:schemeClr val="bg2"/>
              </a:solidFill>
              <a:round/>
              <a:headEnd type="none" w="sm" len="sm"/>
              <a:tailEnd type="none" w="sm" len="sm"/>
            </a:ln>
          </p:spPr>
          <p:txBody>
            <a:bodyPr wrap="none" anchor="ctr"/>
            <a:lstStyle/>
            <a:p>
              <a:endParaRPr lang="en-US" dirty="0"/>
            </a:p>
          </p:txBody>
        </p:sp>
        <p:sp>
          <p:nvSpPr>
            <p:cNvPr id="85" name="Freeform 1104"/>
            <p:cNvSpPr>
              <a:spLocks/>
            </p:cNvSpPr>
            <p:nvPr/>
          </p:nvSpPr>
          <p:spPr bwMode="auto">
            <a:xfrm>
              <a:off x="6460187" y="2737531"/>
              <a:ext cx="2645150" cy="571500"/>
            </a:xfrm>
            <a:custGeom>
              <a:avLst/>
              <a:gdLst>
                <a:gd name="T0" fmla="*/ 0 w 1642"/>
                <a:gd name="T1" fmla="*/ 250825 h 360"/>
                <a:gd name="T2" fmla="*/ 606425 w 1642"/>
                <a:gd name="T3" fmla="*/ 0 h 360"/>
                <a:gd name="T4" fmla="*/ 2605088 w 1642"/>
                <a:gd name="T5" fmla="*/ 569913 h 360"/>
                <a:gd name="T6" fmla="*/ 0 60000 65536"/>
                <a:gd name="T7" fmla="*/ 0 60000 65536"/>
                <a:gd name="T8" fmla="*/ 0 60000 65536"/>
                <a:gd name="T9" fmla="*/ 0 w 1642"/>
                <a:gd name="T10" fmla="*/ 0 h 360"/>
                <a:gd name="T11" fmla="*/ 1642 w 1642"/>
                <a:gd name="T12" fmla="*/ 360 h 360"/>
              </a:gdLst>
              <a:ahLst/>
              <a:cxnLst>
                <a:cxn ang="T6">
                  <a:pos x="T0" y="T1"/>
                </a:cxn>
                <a:cxn ang="T7">
                  <a:pos x="T2" y="T3"/>
                </a:cxn>
                <a:cxn ang="T8">
                  <a:pos x="T4" y="T5"/>
                </a:cxn>
              </a:cxnLst>
              <a:rect l="T9" t="T10" r="T11" b="T12"/>
              <a:pathLst>
                <a:path w="1642" h="360">
                  <a:moveTo>
                    <a:pt x="0" y="158"/>
                  </a:moveTo>
                  <a:lnTo>
                    <a:pt x="382" y="0"/>
                  </a:lnTo>
                  <a:lnTo>
                    <a:pt x="1641" y="359"/>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86" name="Freeform 1105"/>
            <p:cNvSpPr>
              <a:spLocks/>
            </p:cNvSpPr>
            <p:nvPr/>
          </p:nvSpPr>
          <p:spPr bwMode="auto">
            <a:xfrm>
              <a:off x="6460187" y="2842306"/>
              <a:ext cx="2645150" cy="411162"/>
            </a:xfrm>
            <a:custGeom>
              <a:avLst/>
              <a:gdLst>
                <a:gd name="T0" fmla="*/ 0 w 1642"/>
                <a:gd name="T1" fmla="*/ 274637 h 259"/>
                <a:gd name="T2" fmla="*/ 606425 w 1642"/>
                <a:gd name="T3" fmla="*/ 0 h 259"/>
                <a:gd name="T4" fmla="*/ 952500 w 1642"/>
                <a:gd name="T5" fmla="*/ 125412 h 259"/>
                <a:gd name="T6" fmla="*/ 2605088 w 1642"/>
                <a:gd name="T7" fmla="*/ 409575 h 259"/>
                <a:gd name="T8" fmla="*/ 0 60000 65536"/>
                <a:gd name="T9" fmla="*/ 0 60000 65536"/>
                <a:gd name="T10" fmla="*/ 0 60000 65536"/>
                <a:gd name="T11" fmla="*/ 0 60000 65536"/>
                <a:gd name="T12" fmla="*/ 0 w 1642"/>
                <a:gd name="T13" fmla="*/ 0 h 259"/>
                <a:gd name="T14" fmla="*/ 1642 w 1642"/>
                <a:gd name="T15" fmla="*/ 259 h 259"/>
              </a:gdLst>
              <a:ahLst/>
              <a:cxnLst>
                <a:cxn ang="T8">
                  <a:pos x="T0" y="T1"/>
                </a:cxn>
                <a:cxn ang="T9">
                  <a:pos x="T2" y="T3"/>
                </a:cxn>
                <a:cxn ang="T10">
                  <a:pos x="T4" y="T5"/>
                </a:cxn>
                <a:cxn ang="T11">
                  <a:pos x="T6" y="T7"/>
                </a:cxn>
              </a:cxnLst>
              <a:rect l="T12" t="T13" r="T14" b="T15"/>
              <a:pathLst>
                <a:path w="1642" h="259">
                  <a:moveTo>
                    <a:pt x="0" y="173"/>
                  </a:moveTo>
                  <a:lnTo>
                    <a:pt x="382" y="0"/>
                  </a:lnTo>
                  <a:lnTo>
                    <a:pt x="600" y="79"/>
                  </a:lnTo>
                  <a:lnTo>
                    <a:pt x="1641" y="258"/>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87" name="Freeform 1106"/>
            <p:cNvSpPr>
              <a:spLocks/>
            </p:cNvSpPr>
            <p:nvPr/>
          </p:nvSpPr>
          <p:spPr bwMode="auto">
            <a:xfrm>
              <a:off x="6460187" y="2729593"/>
              <a:ext cx="2645150" cy="447675"/>
            </a:xfrm>
            <a:custGeom>
              <a:avLst/>
              <a:gdLst>
                <a:gd name="T0" fmla="*/ 2605088 w 1642"/>
                <a:gd name="T1" fmla="*/ 252412 h 282"/>
                <a:gd name="T2" fmla="*/ 1906588 w 1642"/>
                <a:gd name="T3" fmla="*/ 0 h 282"/>
                <a:gd name="T4" fmla="*/ 0 w 1642"/>
                <a:gd name="T5" fmla="*/ 446088 h 282"/>
                <a:gd name="T6" fmla="*/ 0 60000 65536"/>
                <a:gd name="T7" fmla="*/ 0 60000 65536"/>
                <a:gd name="T8" fmla="*/ 0 60000 65536"/>
                <a:gd name="T9" fmla="*/ 0 w 1642"/>
                <a:gd name="T10" fmla="*/ 0 h 282"/>
                <a:gd name="T11" fmla="*/ 1642 w 1642"/>
                <a:gd name="T12" fmla="*/ 282 h 282"/>
              </a:gdLst>
              <a:ahLst/>
              <a:cxnLst>
                <a:cxn ang="T6">
                  <a:pos x="T0" y="T1"/>
                </a:cxn>
                <a:cxn ang="T7">
                  <a:pos x="T2" y="T3"/>
                </a:cxn>
                <a:cxn ang="T8">
                  <a:pos x="T4" y="T5"/>
                </a:cxn>
              </a:cxnLst>
              <a:rect l="T9" t="T10" r="T11" b="T12"/>
              <a:pathLst>
                <a:path w="1642" h="282">
                  <a:moveTo>
                    <a:pt x="1641" y="159"/>
                  </a:moveTo>
                  <a:lnTo>
                    <a:pt x="1201" y="0"/>
                  </a:lnTo>
                  <a:lnTo>
                    <a:pt x="0" y="281"/>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88" name="Freeform 1107"/>
            <p:cNvSpPr>
              <a:spLocks/>
            </p:cNvSpPr>
            <p:nvPr/>
          </p:nvSpPr>
          <p:spPr bwMode="auto">
            <a:xfrm>
              <a:off x="6460187" y="2808968"/>
              <a:ext cx="2683813" cy="444500"/>
            </a:xfrm>
            <a:custGeom>
              <a:avLst/>
              <a:gdLst>
                <a:gd name="T0" fmla="*/ 2643164 w 1642"/>
                <a:gd name="T1" fmla="*/ 222250 h 280"/>
                <a:gd name="T2" fmla="*/ 1937676 w 1642"/>
                <a:gd name="T3" fmla="*/ 0 h 280"/>
                <a:gd name="T4" fmla="*/ 914880 w 1642"/>
                <a:gd name="T5" fmla="*/ 223837 h 280"/>
                <a:gd name="T6" fmla="*/ 0 w 1642"/>
                <a:gd name="T7" fmla="*/ 442913 h 280"/>
                <a:gd name="T8" fmla="*/ 0 60000 65536"/>
                <a:gd name="T9" fmla="*/ 0 60000 65536"/>
                <a:gd name="T10" fmla="*/ 0 60000 65536"/>
                <a:gd name="T11" fmla="*/ 0 60000 65536"/>
                <a:gd name="T12" fmla="*/ 0 w 1642"/>
                <a:gd name="T13" fmla="*/ 0 h 280"/>
                <a:gd name="T14" fmla="*/ 1642 w 1642"/>
                <a:gd name="T15" fmla="*/ 280 h 280"/>
              </a:gdLst>
              <a:ahLst/>
              <a:cxnLst>
                <a:cxn ang="T8">
                  <a:pos x="T0" y="T1"/>
                </a:cxn>
                <a:cxn ang="T9">
                  <a:pos x="T2" y="T3"/>
                </a:cxn>
                <a:cxn ang="T10">
                  <a:pos x="T4" y="T5"/>
                </a:cxn>
                <a:cxn ang="T11">
                  <a:pos x="T6" y="T7"/>
                </a:cxn>
              </a:cxnLst>
              <a:rect l="T12" t="T13" r="T14" b="T15"/>
              <a:pathLst>
                <a:path w="1642" h="280">
                  <a:moveTo>
                    <a:pt x="1641" y="140"/>
                  </a:moveTo>
                  <a:lnTo>
                    <a:pt x="1203" y="0"/>
                  </a:lnTo>
                  <a:lnTo>
                    <a:pt x="568" y="141"/>
                  </a:lnTo>
                  <a:lnTo>
                    <a:pt x="0" y="279"/>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89" name="Freeform 1108"/>
            <p:cNvSpPr>
              <a:spLocks/>
            </p:cNvSpPr>
            <p:nvPr/>
          </p:nvSpPr>
          <p:spPr bwMode="auto">
            <a:xfrm>
              <a:off x="6460187" y="2867706"/>
              <a:ext cx="2645150" cy="428625"/>
            </a:xfrm>
            <a:custGeom>
              <a:avLst/>
              <a:gdLst>
                <a:gd name="T0" fmla="*/ 0 w 1642"/>
                <a:gd name="T1" fmla="*/ 427038 h 270"/>
                <a:gd name="T2" fmla="*/ 1258888 w 1642"/>
                <a:gd name="T3" fmla="*/ 0 h 270"/>
                <a:gd name="T4" fmla="*/ 1614487 w 1642"/>
                <a:gd name="T5" fmla="*/ 153987 h 270"/>
                <a:gd name="T6" fmla="*/ 2605088 w 1642"/>
                <a:gd name="T7" fmla="*/ 279400 h 270"/>
                <a:gd name="T8" fmla="*/ 0 60000 65536"/>
                <a:gd name="T9" fmla="*/ 0 60000 65536"/>
                <a:gd name="T10" fmla="*/ 0 60000 65536"/>
                <a:gd name="T11" fmla="*/ 0 60000 65536"/>
                <a:gd name="T12" fmla="*/ 0 w 1642"/>
                <a:gd name="T13" fmla="*/ 0 h 270"/>
                <a:gd name="T14" fmla="*/ 1642 w 1642"/>
                <a:gd name="T15" fmla="*/ 270 h 270"/>
              </a:gdLst>
              <a:ahLst/>
              <a:cxnLst>
                <a:cxn ang="T8">
                  <a:pos x="T0" y="T1"/>
                </a:cxn>
                <a:cxn ang="T9">
                  <a:pos x="T2" y="T3"/>
                </a:cxn>
                <a:cxn ang="T10">
                  <a:pos x="T4" y="T5"/>
                </a:cxn>
                <a:cxn ang="T11">
                  <a:pos x="T6" y="T7"/>
                </a:cxn>
              </a:cxnLst>
              <a:rect l="T12" t="T13" r="T14" b="T15"/>
              <a:pathLst>
                <a:path w="1642" h="270">
                  <a:moveTo>
                    <a:pt x="0" y="269"/>
                  </a:moveTo>
                  <a:lnTo>
                    <a:pt x="793" y="0"/>
                  </a:lnTo>
                  <a:lnTo>
                    <a:pt x="1017" y="97"/>
                  </a:lnTo>
                  <a:lnTo>
                    <a:pt x="1641" y="176"/>
                  </a:lnTo>
                </a:path>
              </a:pathLst>
            </a:custGeom>
            <a:noFill/>
            <a:ln w="12700" cap="rnd" cmpd="sng">
              <a:solidFill>
                <a:schemeClr val="bg2"/>
              </a:solidFill>
              <a:prstDash val="solid"/>
              <a:round/>
              <a:headEnd type="none" w="sm" len="sm"/>
              <a:tailEnd type="none" w="sm" len="sm"/>
            </a:ln>
          </p:spPr>
          <p:txBody>
            <a:bodyPr/>
            <a:lstStyle/>
            <a:p>
              <a:endParaRPr lang="en-US" dirty="0"/>
            </a:p>
          </p:txBody>
        </p:sp>
        <p:sp>
          <p:nvSpPr>
            <p:cNvPr id="90" name="Freeform 1109"/>
            <p:cNvSpPr>
              <a:spLocks/>
            </p:cNvSpPr>
            <p:nvPr/>
          </p:nvSpPr>
          <p:spPr bwMode="auto">
            <a:xfrm>
              <a:off x="6460187" y="2781981"/>
              <a:ext cx="2645150" cy="446087"/>
            </a:xfrm>
            <a:custGeom>
              <a:avLst/>
              <a:gdLst>
                <a:gd name="T0" fmla="*/ 0 w 1642"/>
                <a:gd name="T1" fmla="*/ 417512 h 281"/>
                <a:gd name="T2" fmla="*/ 904875 w 1642"/>
                <a:gd name="T3" fmla="*/ 157162 h 281"/>
                <a:gd name="T4" fmla="*/ 1249363 w 1642"/>
                <a:gd name="T5" fmla="*/ 0 h 281"/>
                <a:gd name="T6" fmla="*/ 1625600 w 1642"/>
                <a:gd name="T7" fmla="*/ 157162 h 281"/>
                <a:gd name="T8" fmla="*/ 2605088 w 1642"/>
                <a:gd name="T9" fmla="*/ 444500 h 281"/>
                <a:gd name="T10" fmla="*/ 0 60000 65536"/>
                <a:gd name="T11" fmla="*/ 0 60000 65536"/>
                <a:gd name="T12" fmla="*/ 0 60000 65536"/>
                <a:gd name="T13" fmla="*/ 0 60000 65536"/>
                <a:gd name="T14" fmla="*/ 0 60000 65536"/>
                <a:gd name="T15" fmla="*/ 0 w 1642"/>
                <a:gd name="T16" fmla="*/ 0 h 281"/>
                <a:gd name="T17" fmla="*/ 1642 w 1642"/>
                <a:gd name="T18" fmla="*/ 281 h 281"/>
              </a:gdLst>
              <a:ahLst/>
              <a:cxnLst>
                <a:cxn ang="T10">
                  <a:pos x="T0" y="T1"/>
                </a:cxn>
                <a:cxn ang="T11">
                  <a:pos x="T2" y="T3"/>
                </a:cxn>
                <a:cxn ang="T12">
                  <a:pos x="T4" y="T5"/>
                </a:cxn>
                <a:cxn ang="T13">
                  <a:pos x="T6" y="T7"/>
                </a:cxn>
                <a:cxn ang="T14">
                  <a:pos x="T8" y="T9"/>
                </a:cxn>
              </a:cxnLst>
              <a:rect l="T15" t="T16" r="T17" b="T18"/>
              <a:pathLst>
                <a:path w="1642" h="281">
                  <a:moveTo>
                    <a:pt x="0" y="263"/>
                  </a:moveTo>
                  <a:lnTo>
                    <a:pt x="570" y="99"/>
                  </a:lnTo>
                  <a:lnTo>
                    <a:pt x="787" y="0"/>
                  </a:lnTo>
                  <a:lnTo>
                    <a:pt x="1024" y="99"/>
                  </a:lnTo>
                  <a:lnTo>
                    <a:pt x="1641" y="280"/>
                  </a:lnTo>
                </a:path>
              </a:pathLst>
            </a:custGeom>
            <a:noFill/>
            <a:ln w="12700" cap="rnd" cmpd="sng">
              <a:solidFill>
                <a:schemeClr val="bg2"/>
              </a:solidFill>
              <a:prstDash val="solid"/>
              <a:round/>
              <a:headEnd type="none" w="sm" len="sm"/>
              <a:tailEnd type="none" w="sm" len="sm"/>
            </a:ln>
          </p:spPr>
          <p:txBody>
            <a:bodyPr/>
            <a:lstStyle/>
            <a:p>
              <a:endParaRPr lang="en-US" dirty="0"/>
            </a:p>
          </p:txBody>
        </p:sp>
        <p:pic>
          <p:nvPicPr>
            <p:cNvPr id="6" name="Picture 1119" descr="eye-astigmatic"/>
            <p:cNvPicPr>
              <a:picLocks noChangeAspect="1" noChangeArrowheads="1"/>
            </p:cNvPicPr>
            <p:nvPr/>
          </p:nvPicPr>
          <p:blipFill>
            <a:blip r:embed="rId4" cstate="print"/>
            <a:srcRect/>
            <a:stretch>
              <a:fillRect/>
            </a:stretch>
          </p:blipFill>
          <p:spPr bwMode="auto">
            <a:xfrm>
              <a:off x="6411860" y="3699328"/>
              <a:ext cx="2319742" cy="1714500"/>
            </a:xfrm>
            <a:prstGeom prst="rect">
              <a:avLst/>
            </a:prstGeom>
            <a:noFill/>
            <a:ln w="9525">
              <a:noFill/>
              <a:miter lim="800000"/>
              <a:headEnd/>
              <a:tailEnd/>
            </a:ln>
          </p:spPr>
        </p:pic>
      </p:grpSp>
      <p:pic>
        <p:nvPicPr>
          <p:cNvPr id="93" name="jbs029.mpeg">
            <a:hlinkClick r:id="" action="ppaction://media"/>
          </p:cNvPr>
          <p:cNvPicPr>
            <a:picLocks noGrp="1" noRot="1" noChangeAspect="1"/>
          </p:cNvPicPr>
          <p:nvPr>
            <p:ph idx="4294967295"/>
            <a:videoFile r:link="rId1"/>
          </p:nvPr>
        </p:nvPicPr>
        <p:blipFill>
          <a:blip r:embed="rId5" cstate="print"/>
          <a:stretch>
            <a:fillRect/>
          </a:stretch>
        </p:blipFill>
        <p:spPr>
          <a:xfrm>
            <a:off x="2371373" y="4280597"/>
            <a:ext cx="283624" cy="238841"/>
          </a:xfrm>
          <a:prstGeom prst="rect">
            <a:avLst/>
          </a:prstGeom>
          <a:noFill/>
        </p:spPr>
      </p:pic>
      <p:sp>
        <p:nvSpPr>
          <p:cNvPr id="92" name="Rectangle 5"/>
          <p:cNvSpPr txBox="1">
            <a:spLocks noChangeArrowheads="1"/>
          </p:cNvSpPr>
          <p:nvPr/>
        </p:nvSpPr>
        <p:spPr>
          <a:xfrm>
            <a:off x="1277112" y="1152144"/>
            <a:ext cx="7620000" cy="5181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r>
              <a:rPr lang="en-US" sz="2400" kern="0" dirty="0" smtClean="0">
                <a:latin typeface="+mn-lt"/>
              </a:rPr>
              <a:t>Due to irregularities of the cornea, observer cannot focus on vertical and horizontal features at the same time </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3"/>
                                        </p:tgtEl>
                                      </p:cBhvr>
                                    </p:cmd>
                                  </p:childTnLst>
                                </p:cTn>
                              </p:par>
                            </p:childTnLst>
                          </p:cTn>
                        </p:par>
                      </p:childTnLst>
                    </p:cTn>
                  </p:par>
                </p:childTnLst>
              </p:cTn>
              <p:nextCondLst>
                <p:cond evt="onClick" delay="0">
                  <p:tgtEl>
                    <p:spTgt spid="9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9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5014913" y="1293813"/>
            <a:ext cx="4129087" cy="946150"/>
          </a:xfrm>
          <a:prstGeom prst="rect">
            <a:avLst/>
          </a:prstGeom>
          <a:noFill/>
          <a:ln w="9525">
            <a:noFill/>
            <a:miter lim="800000"/>
            <a:headEnd/>
            <a:tailEnd/>
          </a:ln>
        </p:spPr>
        <p:txBody>
          <a:bodyPr lIns="92075" tIns="46038" rIns="92075" bIns="46038">
            <a:spAutoFit/>
          </a:bodyPr>
          <a:lstStyle/>
          <a:p>
            <a:pPr algn="ctr"/>
            <a:r>
              <a:rPr lang="en-US" dirty="0"/>
              <a:t>Hyperopia: Farsightedness</a:t>
            </a:r>
          </a:p>
        </p:txBody>
      </p:sp>
      <p:sp>
        <p:nvSpPr>
          <p:cNvPr id="4" name="Rectangle 26"/>
          <p:cNvSpPr>
            <a:spLocks noChangeArrowheads="1"/>
          </p:cNvSpPr>
          <p:nvPr/>
        </p:nvSpPr>
        <p:spPr bwMode="auto">
          <a:xfrm>
            <a:off x="1291999" y="1282473"/>
            <a:ext cx="3440112" cy="946150"/>
          </a:xfrm>
          <a:prstGeom prst="rect">
            <a:avLst/>
          </a:prstGeom>
          <a:noFill/>
          <a:ln w="12700">
            <a:noFill/>
            <a:miter lim="800000"/>
            <a:headEnd type="none" w="sm" len="sm"/>
            <a:tailEnd type="none" w="sm" len="sm"/>
          </a:ln>
        </p:spPr>
        <p:txBody>
          <a:bodyPr>
            <a:spAutoFit/>
          </a:bodyPr>
          <a:lstStyle/>
          <a:p>
            <a:pPr algn="ctr"/>
            <a:r>
              <a:rPr lang="en-US" dirty="0"/>
              <a:t>Myopia: Nearsightedness</a:t>
            </a:r>
          </a:p>
        </p:txBody>
      </p:sp>
      <p:pic>
        <p:nvPicPr>
          <p:cNvPr id="5" name="Picture 20" descr="myopia"/>
          <p:cNvPicPr>
            <a:picLocks noChangeAspect="1" noChangeArrowheads="1"/>
          </p:cNvPicPr>
          <p:nvPr/>
        </p:nvPicPr>
        <p:blipFill>
          <a:blip r:embed="rId2" cstate="print"/>
          <a:srcRect/>
          <a:stretch>
            <a:fillRect/>
          </a:stretch>
        </p:blipFill>
        <p:spPr>
          <a:xfrm>
            <a:off x="1153551" y="2391682"/>
            <a:ext cx="2039592" cy="2006147"/>
          </a:xfrm>
          <a:prstGeom prst="rect">
            <a:avLst/>
          </a:prstGeom>
          <a:noFill/>
        </p:spPr>
      </p:pic>
      <p:pic>
        <p:nvPicPr>
          <p:cNvPr id="6" name="Picture 24" descr="myopia eye"/>
          <p:cNvPicPr>
            <a:picLocks noChangeAspect="1" noChangeArrowheads="1"/>
          </p:cNvPicPr>
          <p:nvPr/>
        </p:nvPicPr>
        <p:blipFill>
          <a:blip r:embed="rId3" cstate="print"/>
          <a:srcRect/>
          <a:stretch>
            <a:fillRect/>
          </a:stretch>
        </p:blipFill>
        <p:spPr>
          <a:xfrm>
            <a:off x="3314699" y="2471740"/>
            <a:ext cx="1570711" cy="2010198"/>
          </a:xfrm>
          <a:prstGeom prst="rect">
            <a:avLst/>
          </a:prstGeom>
          <a:noFill/>
        </p:spPr>
      </p:pic>
      <p:pic>
        <p:nvPicPr>
          <p:cNvPr id="7" name="Picture 27" descr="hyperopia eye2"/>
          <p:cNvPicPr>
            <a:picLocks noChangeAspect="1" noChangeArrowheads="1"/>
          </p:cNvPicPr>
          <p:nvPr/>
        </p:nvPicPr>
        <p:blipFill>
          <a:blip r:embed="rId4" cstate="print"/>
          <a:srcRect/>
          <a:stretch>
            <a:fillRect/>
          </a:stretch>
        </p:blipFill>
        <p:spPr>
          <a:xfrm>
            <a:off x="7443786" y="2471740"/>
            <a:ext cx="1528764" cy="1985962"/>
          </a:xfrm>
          <a:prstGeom prst="rect">
            <a:avLst/>
          </a:prstGeom>
          <a:noFill/>
        </p:spPr>
      </p:pic>
      <p:pic>
        <p:nvPicPr>
          <p:cNvPr id="8" name="Picture 22" descr="hyperopia eye"/>
          <p:cNvPicPr>
            <a:picLocks noChangeAspect="1" noChangeArrowheads="1"/>
          </p:cNvPicPr>
          <p:nvPr/>
        </p:nvPicPr>
        <p:blipFill>
          <a:blip r:embed="rId5" cstate="print"/>
          <a:stretch>
            <a:fillRect/>
          </a:stretch>
        </p:blipFill>
        <p:spPr>
          <a:xfrm>
            <a:off x="5190978" y="2389414"/>
            <a:ext cx="2167765" cy="1964872"/>
          </a:xfrm>
          <a:prstGeom prst="rect">
            <a:avLst/>
          </a:prstGeom>
          <a:noFill/>
        </p:spPr>
      </p:pic>
      <p:pic>
        <p:nvPicPr>
          <p:cNvPr id="9" name="Picture 29" descr="Presbyopia"/>
          <p:cNvPicPr>
            <a:picLocks noChangeAspect="1" noChangeArrowheads="1"/>
          </p:cNvPicPr>
          <p:nvPr/>
        </p:nvPicPr>
        <p:blipFill>
          <a:blip r:embed="rId6" cstate="print"/>
          <a:srcRect/>
          <a:stretch>
            <a:fillRect/>
          </a:stretch>
        </p:blipFill>
        <p:spPr bwMode="auto">
          <a:xfrm>
            <a:off x="4940980" y="4993687"/>
            <a:ext cx="2602819" cy="1650001"/>
          </a:xfrm>
          <a:prstGeom prst="rect">
            <a:avLst/>
          </a:prstGeom>
          <a:noFill/>
          <a:ln w="9525">
            <a:noFill/>
            <a:miter lim="800000"/>
            <a:headEnd/>
            <a:tailEnd/>
          </a:ln>
        </p:spPr>
      </p:pic>
      <p:sp>
        <p:nvSpPr>
          <p:cNvPr id="10" name="Text Box 9"/>
          <p:cNvSpPr txBox="1">
            <a:spLocks noChangeArrowheads="1"/>
          </p:cNvSpPr>
          <p:nvPr/>
        </p:nvSpPr>
        <p:spPr bwMode="auto">
          <a:xfrm>
            <a:off x="1577975" y="5227184"/>
            <a:ext cx="3351213" cy="1077218"/>
          </a:xfrm>
          <a:prstGeom prst="rect">
            <a:avLst/>
          </a:prstGeom>
          <a:noFill/>
          <a:ln w="12700">
            <a:noFill/>
            <a:miter lim="800000"/>
            <a:headEnd type="none" w="sm" len="sm"/>
            <a:tailEnd type="none" w="sm" len="sm"/>
          </a:ln>
          <a:effectLst/>
        </p:spPr>
        <p:txBody>
          <a:bodyPr wrap="square">
            <a:spAutoFit/>
          </a:bodyPr>
          <a:lstStyle/>
          <a:p>
            <a:pPr>
              <a:defRPr/>
            </a:pPr>
            <a:r>
              <a:rPr lang="en-US" sz="2000" dirty="0">
                <a:effectLst>
                  <a:outerShdw blurRad="38100" dist="38100" dir="2700000" algn="tl">
                    <a:srgbClr val="000000"/>
                  </a:outerShdw>
                </a:effectLst>
                <a:latin typeface="Times New Roman" pitchFamily="18" charset="0"/>
              </a:rPr>
              <a:t> </a:t>
            </a:r>
            <a:r>
              <a:rPr lang="en-US" sz="2400" dirty="0"/>
              <a:t>Presbyopia: (</a:t>
            </a:r>
            <a:r>
              <a:rPr lang="en-US" sz="2400" dirty="0" smtClean="0"/>
              <a:t>aging) </a:t>
            </a:r>
          </a:p>
          <a:p>
            <a:pPr>
              <a:defRPr/>
            </a:pPr>
            <a:r>
              <a:rPr lang="en-US" sz="2000" dirty="0" smtClean="0"/>
              <a:t>Hardening </a:t>
            </a:r>
            <a:r>
              <a:rPr lang="en-US" sz="2000" dirty="0"/>
              <a:t>of lens, </a:t>
            </a:r>
            <a:endParaRPr lang="en-US" sz="2000" dirty="0" smtClean="0"/>
          </a:p>
          <a:p>
            <a:pPr>
              <a:defRPr/>
            </a:pPr>
            <a:r>
              <a:rPr lang="en-US" sz="2000" dirty="0" smtClean="0"/>
              <a:t>loss </a:t>
            </a:r>
            <a:r>
              <a:rPr lang="en-US" sz="2000" dirty="0"/>
              <a:t>of elasticity</a:t>
            </a:r>
            <a:endParaRPr lang="en-US" sz="2000" dirty="0">
              <a:effectLst>
                <a:outerShdw blurRad="38100" dist="38100" dir="2700000" algn="tl">
                  <a:srgbClr val="000000"/>
                </a:outerShdw>
              </a:effectLst>
            </a:endParaRPr>
          </a:p>
        </p:txBody>
      </p:sp>
      <p:sp>
        <p:nvSpPr>
          <p:cNvPr id="12" name="Title 11"/>
          <p:cNvSpPr>
            <a:spLocks noGrp="1"/>
          </p:cNvSpPr>
          <p:nvPr>
            <p:ph type="title"/>
          </p:nvPr>
        </p:nvSpPr>
        <p:spPr/>
        <p:txBody>
          <a:bodyPr/>
          <a:lstStyle/>
          <a:p>
            <a:pPr lvl="0"/>
            <a:r>
              <a:rPr lang="en-US" dirty="0" smtClean="0"/>
              <a:t>Visual Deficiencies</a:t>
            </a:r>
            <a:endParaRPr lang="en-US" dirty="0"/>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idx="4294967295"/>
          </p:nvPr>
        </p:nvSpPr>
        <p:spPr>
          <a:xfrm>
            <a:off x="2667000" y="2667000"/>
            <a:ext cx="6477000" cy="1143000"/>
          </a:xfrm>
        </p:spPr>
        <p:txBody>
          <a:bodyPr/>
          <a:lstStyle/>
          <a:p>
            <a:pPr eaLnBrk="1" hangingPunct="1"/>
            <a:r>
              <a:rPr lang="en-US" sz="6600" dirty="0" smtClean="0"/>
              <a:t>QUESTIONS?</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dirty="0" smtClean="0"/>
              <a:t>ELO C</a:t>
            </a:r>
          </a:p>
        </p:txBody>
      </p:sp>
      <p:sp>
        <p:nvSpPr>
          <p:cNvPr id="41989" name="Rectangle 5"/>
          <p:cNvSpPr>
            <a:spLocks noGrp="1" noChangeArrowheads="1"/>
          </p:cNvSpPr>
          <p:nvPr>
            <p:ph idx="1"/>
          </p:nvPr>
        </p:nvSpPr>
        <p:spPr/>
        <p:txBody>
          <a:bodyPr/>
          <a:lstStyle/>
          <a:p>
            <a:r>
              <a:rPr lang="en-US" dirty="0" smtClean="0"/>
              <a:t>Action: Identify the corneal refractive surgical procedures that are currently acceptable in Army Aviation</a:t>
            </a:r>
          </a:p>
          <a:p>
            <a:endParaRPr lang="en-US" dirty="0" smtClean="0"/>
          </a:p>
          <a:p>
            <a:r>
              <a:rPr lang="en-US" dirty="0" smtClean="0"/>
              <a:t>Conditions: Given a list</a:t>
            </a:r>
          </a:p>
          <a:p>
            <a:endParaRPr lang="en-US" dirty="0" smtClean="0"/>
          </a:p>
          <a:p>
            <a:r>
              <a:rPr lang="en-US" dirty="0" smtClean="0"/>
              <a:t>Standards : IAW AR 40-501 and APL entitled Corneal Refractive Surgery dated 12 Feb 07</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7" name="Picture 7" descr="lasik_Animation8"/>
          <p:cNvPicPr>
            <a:picLocks noChangeAspect="1" noChangeArrowheads="1"/>
          </p:cNvPicPr>
          <p:nvPr/>
        </p:nvPicPr>
        <p:blipFill>
          <a:blip r:embed="rId2" cstate="print"/>
          <a:srcRect/>
          <a:stretch>
            <a:fillRect/>
          </a:stretch>
        </p:blipFill>
        <p:spPr bwMode="auto">
          <a:xfrm>
            <a:off x="6320481" y="2951206"/>
            <a:ext cx="2190750" cy="1704975"/>
          </a:xfrm>
          <a:prstGeom prst="rect">
            <a:avLst/>
          </a:prstGeom>
          <a:noFill/>
          <a:ln w="9525">
            <a:noFill/>
            <a:miter lim="800000"/>
            <a:headEnd/>
            <a:tailEnd/>
          </a:ln>
        </p:spPr>
      </p:pic>
      <p:pic>
        <p:nvPicPr>
          <p:cNvPr id="317448" name="Picture 8" descr="lasik_Animation7"/>
          <p:cNvPicPr>
            <a:picLocks noChangeAspect="1" noChangeArrowheads="1"/>
          </p:cNvPicPr>
          <p:nvPr/>
        </p:nvPicPr>
        <p:blipFill>
          <a:blip r:embed="rId3" cstate="print"/>
          <a:srcRect/>
          <a:stretch>
            <a:fillRect/>
          </a:stretch>
        </p:blipFill>
        <p:spPr bwMode="auto">
          <a:xfrm>
            <a:off x="6320481" y="2951206"/>
            <a:ext cx="2190750" cy="1704975"/>
          </a:xfrm>
          <a:prstGeom prst="rect">
            <a:avLst/>
          </a:prstGeom>
          <a:noFill/>
          <a:ln w="9525">
            <a:noFill/>
            <a:miter lim="800000"/>
            <a:headEnd/>
            <a:tailEnd/>
          </a:ln>
        </p:spPr>
      </p:pic>
      <p:pic>
        <p:nvPicPr>
          <p:cNvPr id="317449" name="Picture 9" descr="lasik_Animation6"/>
          <p:cNvPicPr>
            <a:picLocks noChangeAspect="1" noChangeArrowheads="1"/>
          </p:cNvPicPr>
          <p:nvPr/>
        </p:nvPicPr>
        <p:blipFill>
          <a:blip r:embed="rId4" cstate="print"/>
          <a:srcRect/>
          <a:stretch>
            <a:fillRect/>
          </a:stretch>
        </p:blipFill>
        <p:spPr bwMode="auto">
          <a:xfrm>
            <a:off x="6339531" y="2951206"/>
            <a:ext cx="2190750" cy="1704975"/>
          </a:xfrm>
          <a:prstGeom prst="rect">
            <a:avLst/>
          </a:prstGeom>
          <a:noFill/>
          <a:ln w="9525">
            <a:noFill/>
            <a:miter lim="800000"/>
            <a:headEnd/>
            <a:tailEnd/>
          </a:ln>
        </p:spPr>
      </p:pic>
      <p:pic>
        <p:nvPicPr>
          <p:cNvPr id="317450" name="Picture 10" descr="lasik_Animation5"/>
          <p:cNvPicPr>
            <a:picLocks noChangeAspect="1" noChangeArrowheads="1"/>
          </p:cNvPicPr>
          <p:nvPr/>
        </p:nvPicPr>
        <p:blipFill>
          <a:blip r:embed="rId5" cstate="print"/>
          <a:srcRect/>
          <a:stretch>
            <a:fillRect/>
          </a:stretch>
        </p:blipFill>
        <p:spPr bwMode="auto">
          <a:xfrm>
            <a:off x="6320481" y="2922631"/>
            <a:ext cx="2190750" cy="1704975"/>
          </a:xfrm>
          <a:prstGeom prst="rect">
            <a:avLst/>
          </a:prstGeom>
          <a:noFill/>
          <a:ln w="9525">
            <a:noFill/>
            <a:miter lim="800000"/>
            <a:headEnd/>
            <a:tailEnd/>
          </a:ln>
        </p:spPr>
      </p:pic>
      <p:pic>
        <p:nvPicPr>
          <p:cNvPr id="317451" name="Picture 11" descr="lasik_Animation4"/>
          <p:cNvPicPr>
            <a:picLocks noChangeAspect="1" noChangeArrowheads="1"/>
          </p:cNvPicPr>
          <p:nvPr/>
        </p:nvPicPr>
        <p:blipFill>
          <a:blip r:embed="rId6" cstate="print"/>
          <a:srcRect/>
          <a:stretch>
            <a:fillRect/>
          </a:stretch>
        </p:blipFill>
        <p:spPr bwMode="auto">
          <a:xfrm>
            <a:off x="6339531" y="2922631"/>
            <a:ext cx="2190750" cy="1704975"/>
          </a:xfrm>
          <a:prstGeom prst="rect">
            <a:avLst/>
          </a:prstGeom>
          <a:noFill/>
          <a:ln w="9525">
            <a:noFill/>
            <a:miter lim="800000"/>
            <a:headEnd/>
            <a:tailEnd/>
          </a:ln>
        </p:spPr>
      </p:pic>
      <p:pic>
        <p:nvPicPr>
          <p:cNvPr id="317452" name="Picture 12" descr="lasik_Animation3"/>
          <p:cNvPicPr>
            <a:picLocks noChangeAspect="1" noChangeArrowheads="1"/>
          </p:cNvPicPr>
          <p:nvPr/>
        </p:nvPicPr>
        <p:blipFill>
          <a:blip r:embed="rId7" cstate="print"/>
          <a:srcRect/>
          <a:stretch>
            <a:fillRect/>
          </a:stretch>
        </p:blipFill>
        <p:spPr bwMode="auto">
          <a:xfrm>
            <a:off x="6320481" y="2922631"/>
            <a:ext cx="2190750" cy="1704975"/>
          </a:xfrm>
          <a:prstGeom prst="rect">
            <a:avLst/>
          </a:prstGeom>
          <a:noFill/>
          <a:ln w="9525">
            <a:noFill/>
            <a:miter lim="800000"/>
            <a:headEnd/>
            <a:tailEnd/>
          </a:ln>
        </p:spPr>
      </p:pic>
      <p:pic>
        <p:nvPicPr>
          <p:cNvPr id="317453" name="Picture 13" descr="lasik_Animation2"/>
          <p:cNvPicPr>
            <a:picLocks noChangeAspect="1" noChangeArrowheads="1"/>
          </p:cNvPicPr>
          <p:nvPr/>
        </p:nvPicPr>
        <p:blipFill>
          <a:blip r:embed="rId8" cstate="print"/>
          <a:srcRect/>
          <a:stretch>
            <a:fillRect/>
          </a:stretch>
        </p:blipFill>
        <p:spPr bwMode="auto">
          <a:xfrm>
            <a:off x="6339531" y="2922631"/>
            <a:ext cx="2190750" cy="1704975"/>
          </a:xfrm>
          <a:prstGeom prst="rect">
            <a:avLst/>
          </a:prstGeom>
          <a:noFill/>
          <a:ln w="9525">
            <a:noFill/>
            <a:miter lim="800000"/>
            <a:headEnd/>
            <a:tailEnd/>
          </a:ln>
        </p:spPr>
      </p:pic>
      <p:pic>
        <p:nvPicPr>
          <p:cNvPr id="317454" name="Picture 14" descr="lasik_Animation1"/>
          <p:cNvPicPr>
            <a:picLocks noChangeAspect="1" noChangeArrowheads="1"/>
          </p:cNvPicPr>
          <p:nvPr/>
        </p:nvPicPr>
        <p:blipFill>
          <a:blip r:embed="rId9" cstate="print"/>
          <a:srcRect/>
          <a:stretch>
            <a:fillRect/>
          </a:stretch>
        </p:blipFill>
        <p:spPr bwMode="auto">
          <a:xfrm>
            <a:off x="6278892" y="2940320"/>
            <a:ext cx="2164303" cy="1685017"/>
          </a:xfrm>
          <a:prstGeom prst="rect">
            <a:avLst/>
          </a:prstGeom>
          <a:noFill/>
          <a:ln w="9525">
            <a:noFill/>
            <a:miter lim="800000"/>
            <a:headEnd/>
            <a:tailEnd/>
          </a:ln>
        </p:spPr>
      </p:pic>
      <p:sp>
        <p:nvSpPr>
          <p:cNvPr id="10" name="Title 3"/>
          <p:cNvSpPr>
            <a:spLocks noGrp="1"/>
          </p:cNvSpPr>
          <p:nvPr>
            <p:ph type="title"/>
          </p:nvPr>
        </p:nvSpPr>
        <p:spPr>
          <a:xfrm>
            <a:off x="1219200" y="76200"/>
            <a:ext cx="7696200" cy="1143000"/>
          </a:xfrm>
        </p:spPr>
        <p:txBody>
          <a:bodyPr/>
          <a:lstStyle/>
          <a:p>
            <a:r>
              <a:rPr lang="en-US" dirty="0" smtClean="0"/>
              <a:t>Allowable Refractive Surgeries</a:t>
            </a:r>
            <a:endParaRPr lang="en-US" dirty="0"/>
          </a:p>
        </p:txBody>
      </p:sp>
      <p:sp>
        <p:nvSpPr>
          <p:cNvPr id="11" name="Content Placeholder 4"/>
          <p:cNvSpPr txBox="1">
            <a:spLocks/>
          </p:cNvSpPr>
          <p:nvPr/>
        </p:nvSpPr>
        <p:spPr bwMode="auto">
          <a:xfrm>
            <a:off x="1295398" y="1371600"/>
            <a:ext cx="4675095"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PRK – Photorefractive Keratectomy</a:t>
            </a:r>
            <a:endParaRPr kumimoji="0" lang="en-US" sz="2400" b="0" i="0" u="none" strike="noStrike" kern="0" cap="none" spc="0" normalizeH="0" baseline="0" noProof="0" smtClean="0">
              <a:ln>
                <a:noFill/>
              </a:ln>
              <a:solidFill>
                <a:srgbClr val="FF0000"/>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
                <a:srgbClr val="666633"/>
              </a:buClr>
              <a:buSzPct val="95000"/>
              <a:buFont typeface="Webdings" pitchFamily="18" charset="2"/>
              <a:buChar char="4"/>
              <a:tabLst/>
              <a:defRPr/>
            </a:pPr>
            <a:r>
              <a:rPr kumimoji="0" lang="en-US" sz="2000" b="0" i="0" u="none" strike="noStrike" kern="0" cap="none" spc="0" normalizeH="0" baseline="0" noProof="0" smtClean="0">
                <a:ln>
                  <a:noFill/>
                </a:ln>
                <a:solidFill>
                  <a:schemeClr val="tx1"/>
                </a:solidFill>
                <a:effectLst/>
                <a:uLnTx/>
                <a:uFillTx/>
                <a:latin typeface="+mn-lt"/>
              </a:rPr>
              <a:t>PRK has slower return to duty time, but is less susceptible to flap issues</a:t>
            </a:r>
          </a:p>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LASIK – Laser in Situ Keratomileusis</a:t>
            </a:r>
          </a:p>
          <a:p>
            <a:pPr marL="742950" marR="0" lvl="1" indent="-285750" algn="l" defTabSz="914400" rtl="0" eaLnBrk="1" fontAlgn="base" latinLnBrk="0" hangingPunct="1">
              <a:lnSpc>
                <a:spcPct val="100000"/>
              </a:lnSpc>
              <a:spcBef>
                <a:spcPct val="20000"/>
              </a:spcBef>
              <a:spcAft>
                <a:spcPct val="0"/>
              </a:spcAft>
              <a:buClr>
                <a:srgbClr val="666633"/>
              </a:buClr>
              <a:buSzPct val="95000"/>
              <a:buFont typeface="Webdings" pitchFamily="18" charset="2"/>
              <a:buChar char="4"/>
              <a:tabLst/>
              <a:defRPr/>
            </a:pPr>
            <a:r>
              <a:rPr kumimoji="0" lang="en-US" sz="2000" b="0" i="0" u="none" strike="noStrike" kern="0" cap="none" spc="0" normalizeH="0" baseline="0" noProof="0" smtClean="0">
                <a:ln>
                  <a:noFill/>
                </a:ln>
                <a:solidFill>
                  <a:schemeClr val="tx1"/>
                </a:solidFill>
                <a:effectLst/>
                <a:uLnTx/>
                <a:uFillTx/>
                <a:latin typeface="+mn-lt"/>
              </a:rPr>
              <a:t>LASIK is now the most commonly performed procedure</a:t>
            </a:r>
          </a:p>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LASEK – Laser Subepithelial Keratomileusis </a:t>
            </a:r>
          </a:p>
          <a:p>
            <a:pPr marL="742950" marR="0" lvl="1" indent="-285750" algn="l" defTabSz="914400" rtl="0" eaLnBrk="1" fontAlgn="base" latinLnBrk="0" hangingPunct="1">
              <a:lnSpc>
                <a:spcPct val="100000"/>
              </a:lnSpc>
              <a:spcBef>
                <a:spcPct val="20000"/>
              </a:spcBef>
              <a:spcAft>
                <a:spcPct val="0"/>
              </a:spcAft>
              <a:buClr>
                <a:srgbClr val="666633"/>
              </a:buClr>
              <a:buSzPct val="95000"/>
              <a:buFont typeface="Webdings" pitchFamily="18" charset="2"/>
              <a:buChar char="4"/>
              <a:tabLst/>
              <a:defRPr/>
            </a:pPr>
            <a:r>
              <a:rPr kumimoji="0" lang="en-US" sz="2000" b="0" i="0" u="none" strike="noStrike" kern="0" cap="none" spc="0" normalizeH="0" baseline="0" noProof="0" smtClean="0">
                <a:ln>
                  <a:noFill/>
                </a:ln>
                <a:solidFill>
                  <a:schemeClr val="tx1"/>
                </a:solidFill>
                <a:effectLst/>
                <a:uLnTx/>
                <a:uFillTx/>
                <a:latin typeface="+mn-lt"/>
              </a:rPr>
              <a:t>Similar to PRK; carving and reshaping of corneas that are too thick or too flat to use LASIK surgery</a:t>
            </a:r>
          </a:p>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317447"/>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31744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317449"/>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317450"/>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317451"/>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1000"/>
                                  </p:stCondLst>
                                  <p:childTnLst>
                                    <p:set>
                                      <p:cBhvr>
                                        <p:cTn id="21" dur="1" fill="hold">
                                          <p:stCondLst>
                                            <p:cond delay="499"/>
                                          </p:stCondLst>
                                        </p:cTn>
                                        <p:tgtEl>
                                          <p:spTgt spid="317452"/>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1000"/>
                                  </p:stCondLst>
                                  <p:childTnLst>
                                    <p:set>
                                      <p:cBhvr>
                                        <p:cTn id="24" dur="1" fill="hold">
                                          <p:stCondLst>
                                            <p:cond delay="499"/>
                                          </p:stCondLst>
                                        </p:cTn>
                                        <p:tgtEl>
                                          <p:spTgt spid="317453"/>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nodeType="afterEffect">
                                  <p:stCondLst>
                                    <p:cond delay="1000"/>
                                  </p:stCondLst>
                                  <p:childTnLst>
                                    <p:set>
                                      <p:cBhvr>
                                        <p:cTn id="27" dur="1" fill="hold">
                                          <p:stCondLst>
                                            <p:cond delay="499"/>
                                          </p:stCondLst>
                                        </p:cTn>
                                        <p:tgtEl>
                                          <p:spTgt spid="317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idx="4294967295"/>
          </p:nvPr>
        </p:nvSpPr>
        <p:spPr>
          <a:xfrm>
            <a:off x="2667000" y="2568526"/>
            <a:ext cx="6477000" cy="1143000"/>
          </a:xfrm>
        </p:spPr>
        <p:txBody>
          <a:bodyPr/>
          <a:lstStyle/>
          <a:p>
            <a:pPr eaLnBrk="1" hangingPunct="1"/>
            <a:r>
              <a:rPr lang="en-US" sz="6600" dirty="0" smtClean="0"/>
              <a:t>QUESTIONS?</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r>
              <a:rPr lang="en-US" dirty="0" smtClean="0"/>
              <a:t>ELO D</a:t>
            </a:r>
          </a:p>
        </p:txBody>
      </p:sp>
      <p:sp>
        <p:nvSpPr>
          <p:cNvPr id="48133" name="Rectangle 5"/>
          <p:cNvSpPr>
            <a:spLocks noGrp="1" noChangeArrowheads="1"/>
          </p:cNvSpPr>
          <p:nvPr>
            <p:ph idx="1"/>
          </p:nvPr>
        </p:nvSpPr>
        <p:spPr/>
        <p:txBody>
          <a:bodyPr/>
          <a:lstStyle/>
          <a:p>
            <a:r>
              <a:rPr lang="en-US" dirty="0" smtClean="0"/>
              <a:t>Action: Identify the types of vision</a:t>
            </a:r>
          </a:p>
          <a:p>
            <a:endParaRPr lang="en-US" dirty="0" smtClean="0"/>
          </a:p>
          <a:p>
            <a:r>
              <a:rPr lang="en-US" dirty="0" smtClean="0"/>
              <a:t>Conditions: Given a list</a:t>
            </a:r>
          </a:p>
          <a:p>
            <a:endParaRPr lang="en-US" dirty="0" smtClean="0"/>
          </a:p>
          <a:p>
            <a:r>
              <a:rPr lang="en-US" dirty="0" smtClean="0"/>
              <a:t>Standards : IAW TC 3-04.93</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Types </a:t>
            </a:r>
            <a:r>
              <a:rPr lang="en-US" dirty="0">
                <a:solidFill>
                  <a:srgbClr val="000000"/>
                </a:solidFill>
              </a:rPr>
              <a:t>of </a:t>
            </a:r>
            <a:r>
              <a:rPr lang="en-US" dirty="0" smtClean="0">
                <a:solidFill>
                  <a:srgbClr val="000000"/>
                </a:solidFill>
              </a:rPr>
              <a:t>Vision</a:t>
            </a:r>
            <a:endParaRPr lang="en-US" dirty="0"/>
          </a:p>
        </p:txBody>
      </p:sp>
      <p:sp>
        <p:nvSpPr>
          <p:cNvPr id="3" name="Content Placeholder 2"/>
          <p:cNvSpPr>
            <a:spLocks noGrp="1"/>
          </p:cNvSpPr>
          <p:nvPr>
            <p:ph idx="1"/>
          </p:nvPr>
        </p:nvSpPr>
        <p:spPr/>
        <p:txBody>
          <a:bodyPr/>
          <a:lstStyle/>
          <a:p>
            <a:r>
              <a:rPr lang="en-US" sz="3600" b="1" i="1" dirty="0" smtClean="0">
                <a:solidFill>
                  <a:srgbClr val="FF0000"/>
                </a:solidFill>
                <a:latin typeface="+mj-lt"/>
              </a:rPr>
              <a:t>P</a:t>
            </a:r>
            <a:r>
              <a:rPr lang="en-US" sz="3600" b="1" i="1" dirty="0" smtClean="0">
                <a:latin typeface="+mj-lt"/>
              </a:rPr>
              <a:t>hotopic Vision</a:t>
            </a:r>
          </a:p>
          <a:p>
            <a:endParaRPr lang="en-US" sz="3600" b="1" i="1" dirty="0" smtClean="0">
              <a:latin typeface="+mj-lt"/>
            </a:endParaRPr>
          </a:p>
          <a:p>
            <a:r>
              <a:rPr lang="en-US" sz="3600" b="1" i="1" dirty="0" smtClean="0">
                <a:solidFill>
                  <a:srgbClr val="FF0000"/>
                </a:solidFill>
                <a:latin typeface="+mj-lt"/>
              </a:rPr>
              <a:t>M</a:t>
            </a:r>
            <a:r>
              <a:rPr lang="en-US" sz="3600" b="1" i="1" dirty="0" smtClean="0">
                <a:latin typeface="+mj-lt"/>
              </a:rPr>
              <a:t>esopic Vision</a:t>
            </a:r>
          </a:p>
          <a:p>
            <a:endParaRPr lang="en-US" sz="3600" b="1" i="1" dirty="0" smtClean="0">
              <a:latin typeface="+mj-lt"/>
            </a:endParaRPr>
          </a:p>
          <a:p>
            <a:r>
              <a:rPr lang="en-US" sz="3600" b="1" i="1" dirty="0" smtClean="0">
                <a:solidFill>
                  <a:srgbClr val="FF0000"/>
                </a:solidFill>
                <a:latin typeface="+mj-lt"/>
              </a:rPr>
              <a:t>S</a:t>
            </a:r>
            <a:r>
              <a:rPr lang="en-US" sz="3600" b="1" i="1" dirty="0" smtClean="0">
                <a:latin typeface="+mj-lt"/>
              </a:rPr>
              <a:t>cotopic Vision</a:t>
            </a:r>
            <a:endParaRPr lang="en-US" sz="3600" b="1" i="1" dirty="0">
              <a:latin typeface="+mj-lt"/>
            </a:endParaRPr>
          </a:p>
        </p:txBody>
      </p:sp>
    </p:spTree>
    <p:extLst>
      <p:ext uri="{BB962C8B-B14F-4D97-AF65-F5344CB8AC3E}">
        <p14:creationId xmlns:p14="http://schemas.microsoft.com/office/powerpoint/2010/main" xmlns="" val="223693902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1155560" y="1393371"/>
            <a:ext cx="7988440" cy="5464629"/>
          </a:xfrm>
          <a:prstGeom prst="rect">
            <a:avLst/>
          </a:prstGeom>
          <a:noFill/>
          <a:ln w="12700">
            <a:noFill/>
            <a:miter lim="800000"/>
            <a:headEnd type="none" w="sm" len="sm"/>
            <a:tailEnd type="none" w="sm" len="sm"/>
          </a:ln>
        </p:spPr>
      </p:pic>
      <p:sp>
        <p:nvSpPr>
          <p:cNvPr id="7" name="Title 6"/>
          <p:cNvSpPr>
            <a:spLocks noGrp="1"/>
          </p:cNvSpPr>
          <p:nvPr>
            <p:ph type="title"/>
          </p:nvPr>
        </p:nvSpPr>
        <p:spPr/>
        <p:txBody>
          <a:bodyPr/>
          <a:lstStyle/>
          <a:p>
            <a:r>
              <a:rPr lang="en-US" dirty="0" smtClean="0"/>
              <a:t>Photopic Vision</a:t>
            </a:r>
            <a:endParaRPr lang="en-US" dirty="0"/>
          </a:p>
        </p:txBody>
      </p:sp>
      <p:sp>
        <p:nvSpPr>
          <p:cNvPr id="9" name="Content Placeholder 8"/>
          <p:cNvSpPr>
            <a:spLocks noGrp="1"/>
          </p:cNvSpPr>
          <p:nvPr>
            <p:ph idx="1"/>
          </p:nvPr>
        </p:nvSpPr>
        <p:spPr>
          <a:xfrm>
            <a:off x="1215013" y="1120392"/>
            <a:ext cx="7620000" cy="5181600"/>
          </a:xfrm>
        </p:spPr>
        <p:txBody>
          <a:bodyPr/>
          <a:lstStyle/>
          <a:p>
            <a:r>
              <a:rPr lang="en-US" dirty="0" smtClean="0"/>
              <a:t>Daylight or bright light</a:t>
            </a:r>
          </a:p>
          <a:p>
            <a:r>
              <a:rPr lang="en-US" dirty="0" smtClean="0"/>
              <a:t>Central vision</a:t>
            </a:r>
          </a:p>
          <a:p>
            <a:r>
              <a:rPr lang="en-US" dirty="0" smtClean="0"/>
              <a:t>Color sense and image sharpness</a:t>
            </a:r>
          </a:p>
          <a:p>
            <a:r>
              <a:rPr lang="en-US" dirty="0" smtClean="0"/>
              <a:t>Visual acuity 20/20 </a:t>
            </a:r>
          </a:p>
          <a:p>
            <a:endParaRPr lang="en-US" dirty="0"/>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H641"/>
          <p:cNvPicPr>
            <a:picLocks noChangeAspect="1" noChangeArrowheads="1"/>
          </p:cNvPicPr>
          <p:nvPr/>
        </p:nvPicPr>
        <p:blipFill>
          <a:blip r:embed="rId3" cstate="print"/>
          <a:srcRect/>
          <a:stretch>
            <a:fillRect/>
          </a:stretch>
        </p:blipFill>
        <p:spPr bwMode="auto">
          <a:xfrm>
            <a:off x="1143000" y="990600"/>
            <a:ext cx="8001000" cy="5867400"/>
          </a:xfrm>
          <a:prstGeom prst="rect">
            <a:avLst/>
          </a:prstGeom>
          <a:noFill/>
          <a:ln w="9525">
            <a:noFill/>
            <a:miter lim="800000"/>
            <a:headEnd/>
            <a:tailEnd/>
          </a:ln>
        </p:spPr>
      </p:pic>
      <p:sp>
        <p:nvSpPr>
          <p:cNvPr id="2" name="Title 1"/>
          <p:cNvSpPr>
            <a:spLocks noGrp="1"/>
          </p:cNvSpPr>
          <p:nvPr>
            <p:ph type="title"/>
          </p:nvPr>
        </p:nvSpPr>
        <p:spPr>
          <a:xfrm>
            <a:off x="1219200" y="76200"/>
            <a:ext cx="7924800" cy="1143000"/>
          </a:xfrm>
        </p:spPr>
        <p:txBody>
          <a:bodyPr/>
          <a:lstStyle/>
          <a:p>
            <a:r>
              <a:rPr lang="en-US" dirty="0" smtClean="0">
                <a:solidFill>
                  <a:schemeClr val="tx1"/>
                </a:solidFill>
              </a:rPr>
              <a:t>Mesopic Vision</a:t>
            </a:r>
            <a:endParaRPr lang="en-US" dirty="0">
              <a:solidFill>
                <a:schemeClr val="tx1"/>
              </a:solidFill>
            </a:endParaRPr>
          </a:p>
        </p:txBody>
      </p:sp>
      <p:sp>
        <p:nvSpPr>
          <p:cNvPr id="3" name="Content Placeholder 2"/>
          <p:cNvSpPr>
            <a:spLocks noGrp="1"/>
          </p:cNvSpPr>
          <p:nvPr>
            <p:ph idx="1"/>
          </p:nvPr>
        </p:nvSpPr>
        <p:spPr>
          <a:xfrm>
            <a:off x="1295400" y="4572000"/>
            <a:ext cx="7620000" cy="1981200"/>
          </a:xfrm>
        </p:spPr>
        <p:txBody>
          <a:bodyPr/>
          <a:lstStyle/>
          <a:p>
            <a:pPr>
              <a:lnSpc>
                <a:spcPct val="130000"/>
              </a:lnSpc>
              <a:buSzPct val="110000"/>
            </a:pPr>
            <a:r>
              <a:rPr lang="en-US" b="0" dirty="0" smtClean="0">
                <a:solidFill>
                  <a:srgbClr val="FFC000"/>
                </a:solidFill>
                <a:latin typeface="Arial" charset="0"/>
              </a:rPr>
              <a:t>Dawn, dusk, and full moonlight</a:t>
            </a:r>
          </a:p>
          <a:p>
            <a:pPr>
              <a:lnSpc>
                <a:spcPct val="170000"/>
              </a:lnSpc>
              <a:buSzPct val="110000"/>
            </a:pPr>
            <a:r>
              <a:rPr lang="en-US" b="0" dirty="0" smtClean="0">
                <a:solidFill>
                  <a:srgbClr val="FFC000"/>
                </a:solidFill>
                <a:latin typeface="Arial" charset="0"/>
              </a:rPr>
              <a:t> Parafoveal regions (rods and cones)</a:t>
            </a:r>
          </a:p>
          <a:p>
            <a:pPr>
              <a:lnSpc>
                <a:spcPct val="170000"/>
              </a:lnSpc>
              <a:buSzPct val="110000"/>
            </a:pPr>
            <a:r>
              <a:rPr lang="en-US" b="0" dirty="0" smtClean="0">
                <a:solidFill>
                  <a:srgbClr val="FFC000"/>
                </a:solidFill>
                <a:latin typeface="Arial" charset="0"/>
              </a:rPr>
              <a:t> Decreased visual acuity and color sense </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6" name="Rectangle 4"/>
          <p:cNvSpPr>
            <a:spLocks noGrp="1" noChangeArrowheads="1"/>
          </p:cNvSpPr>
          <p:nvPr>
            <p:ph type="ctrTitle"/>
          </p:nvPr>
        </p:nvSpPr>
        <p:spPr>
          <a:xfrm>
            <a:off x="903515" y="2808514"/>
            <a:ext cx="7772400" cy="1143000"/>
          </a:xfrm>
        </p:spPr>
        <p:txBody>
          <a:bodyPr/>
          <a:lstStyle/>
          <a:p>
            <a:pPr algn="ctr"/>
            <a:r>
              <a:rPr lang="en-US" sz="4800" dirty="0" smtClean="0"/>
              <a:t>What did you see?</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Moon_Stars_LR.jpg"/>
          <p:cNvPicPr>
            <a:picLocks noChangeAspect="1"/>
          </p:cNvPicPr>
          <p:nvPr/>
        </p:nvPicPr>
        <p:blipFill>
          <a:blip r:embed="rId3" cstate="print"/>
          <a:stretch>
            <a:fillRect/>
          </a:stretch>
        </p:blipFill>
        <p:spPr>
          <a:xfrm>
            <a:off x="4821383" y="1066800"/>
            <a:ext cx="4322617" cy="5791200"/>
          </a:xfrm>
          <a:prstGeom prst="rect">
            <a:avLst/>
          </a:prstGeom>
        </p:spPr>
      </p:pic>
      <p:sp>
        <p:nvSpPr>
          <p:cNvPr id="2" name="Title 1"/>
          <p:cNvSpPr>
            <a:spLocks noGrp="1"/>
          </p:cNvSpPr>
          <p:nvPr>
            <p:ph type="title"/>
          </p:nvPr>
        </p:nvSpPr>
        <p:spPr>
          <a:xfrm>
            <a:off x="1219200" y="0"/>
            <a:ext cx="7924800" cy="1143000"/>
          </a:xfrm>
        </p:spPr>
        <p:txBody>
          <a:bodyPr/>
          <a:lstStyle/>
          <a:p>
            <a:r>
              <a:rPr lang="en-US" dirty="0" smtClean="0">
                <a:solidFill>
                  <a:schemeClr val="bg1"/>
                </a:solidFill>
              </a:rPr>
              <a:t>Scotopic Vision</a:t>
            </a:r>
            <a:endParaRPr lang="en-US" dirty="0">
              <a:solidFill>
                <a:schemeClr val="bg1"/>
              </a:solidFill>
            </a:endParaRPr>
          </a:p>
        </p:txBody>
      </p:sp>
      <p:sp>
        <p:nvSpPr>
          <p:cNvPr id="3" name="Content Placeholder 2"/>
          <p:cNvSpPr>
            <a:spLocks noGrp="1"/>
          </p:cNvSpPr>
          <p:nvPr>
            <p:ph idx="1"/>
          </p:nvPr>
        </p:nvSpPr>
        <p:spPr>
          <a:xfrm>
            <a:off x="1295400" y="3505200"/>
            <a:ext cx="7620000" cy="3048000"/>
          </a:xfrm>
        </p:spPr>
        <p:txBody>
          <a:bodyPr/>
          <a:lstStyle/>
          <a:p>
            <a:pPr>
              <a:buSzPct val="110000"/>
              <a:defRPr/>
            </a:pPr>
            <a:r>
              <a:rPr lang="en-US" b="1" dirty="0" smtClean="0">
                <a:solidFill>
                  <a:schemeClr val="bg1"/>
                </a:solidFill>
                <a:latin typeface="Arial" charset="0"/>
              </a:rPr>
              <a:t>Night vision (partial moon and star light)</a:t>
            </a:r>
          </a:p>
          <a:p>
            <a:pPr>
              <a:buSzPct val="110000"/>
              <a:defRPr/>
            </a:pPr>
            <a:r>
              <a:rPr lang="en-US" b="1" dirty="0" smtClean="0">
                <a:solidFill>
                  <a:schemeClr val="bg1"/>
                </a:solidFill>
                <a:latin typeface="Arial" charset="0"/>
              </a:rPr>
              <a:t>Peripheral vision (rods only)</a:t>
            </a:r>
          </a:p>
          <a:p>
            <a:pPr>
              <a:buSzPct val="110000"/>
              <a:defRPr/>
            </a:pPr>
            <a:r>
              <a:rPr lang="en-US" b="1" dirty="0" smtClean="0">
                <a:solidFill>
                  <a:schemeClr val="bg1"/>
                </a:solidFill>
                <a:latin typeface="Arial" charset="0"/>
              </a:rPr>
              <a:t>Acuity degraded to silhouette recognition</a:t>
            </a:r>
          </a:p>
          <a:p>
            <a:pPr>
              <a:buSzPct val="110000"/>
              <a:defRPr/>
            </a:pPr>
            <a:r>
              <a:rPr lang="en-US" b="1" dirty="0" smtClean="0">
                <a:solidFill>
                  <a:schemeClr val="bg1"/>
                </a:solidFill>
                <a:latin typeface="Arial" charset="0"/>
              </a:rPr>
              <a:t>Loss of color perception  </a:t>
            </a:r>
          </a:p>
          <a:p>
            <a:pPr>
              <a:buSzPct val="110000"/>
              <a:defRPr/>
            </a:pPr>
            <a:r>
              <a:rPr lang="en-US" b="1" dirty="0" smtClean="0">
                <a:solidFill>
                  <a:schemeClr val="bg1"/>
                </a:solidFill>
                <a:latin typeface="Arial" charset="0"/>
              </a:rPr>
              <a:t>Off center viewing (scanning)</a:t>
            </a:r>
            <a:endParaRPr lang="en-US" b="1" dirty="0" smtClean="0">
              <a:solidFill>
                <a:schemeClr val="bg1"/>
              </a:solidFill>
              <a:effectLst>
                <a:outerShdw blurRad="38100" dist="38100" dir="2700000" algn="tl">
                  <a:srgbClr val="000000"/>
                </a:outerShdw>
              </a:effectLst>
              <a:latin typeface="Arial" charset="0"/>
            </a:endParaRPr>
          </a:p>
        </p:txBody>
      </p:sp>
      <p:grpSp>
        <p:nvGrpSpPr>
          <p:cNvPr id="4" name="Group 56"/>
          <p:cNvGrpSpPr/>
          <p:nvPr/>
        </p:nvGrpSpPr>
        <p:grpSpPr>
          <a:xfrm>
            <a:off x="1295400" y="1143000"/>
            <a:ext cx="4132083" cy="2299826"/>
            <a:chOff x="1295400" y="1143000"/>
            <a:chExt cx="4132083" cy="2299826"/>
          </a:xfrm>
        </p:grpSpPr>
        <p:sp>
          <p:nvSpPr>
            <p:cNvPr id="14" name="5-Point Star 13"/>
            <p:cNvSpPr/>
            <p:nvPr/>
          </p:nvSpPr>
          <p:spPr>
            <a:xfrm>
              <a:off x="4191020" y="1143004"/>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5-Point Star 26"/>
            <p:cNvSpPr/>
            <p:nvPr/>
          </p:nvSpPr>
          <p:spPr>
            <a:xfrm>
              <a:off x="5410200" y="12192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5-Point Star 27"/>
            <p:cNvSpPr/>
            <p:nvPr/>
          </p:nvSpPr>
          <p:spPr>
            <a:xfrm>
              <a:off x="3429000" y="31242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5-Point Star 28"/>
            <p:cNvSpPr/>
            <p:nvPr/>
          </p:nvSpPr>
          <p:spPr>
            <a:xfrm>
              <a:off x="1295400" y="1143000"/>
              <a:ext cx="17283" cy="13826"/>
            </a:xfrm>
            <a:prstGeom prst="star5">
              <a:avLst/>
            </a:prstGeom>
            <a:solidFill>
              <a:schemeClr val="accent2">
                <a:lumMod val="40000"/>
                <a:lumOff val="60000"/>
              </a:schemeClr>
            </a:solidFill>
            <a:ln w="15875">
              <a:solidFill>
                <a:schemeClr val="accent6">
                  <a:lumMod val="20000"/>
                  <a:lumOff val="80000"/>
                </a:schemeClr>
              </a:solidFill>
            </a:ln>
            <a:effectLst>
              <a:glow rad="63500">
                <a:schemeClr val="accent4">
                  <a:satMod val="175000"/>
                  <a:alpha val="40000"/>
                </a:schemeClr>
              </a:glow>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5-Point Star 29"/>
            <p:cNvSpPr/>
            <p:nvPr/>
          </p:nvSpPr>
          <p:spPr>
            <a:xfrm>
              <a:off x="4267200" y="32766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5-Point Star 30"/>
            <p:cNvSpPr/>
            <p:nvPr/>
          </p:nvSpPr>
          <p:spPr>
            <a:xfrm>
              <a:off x="2514600" y="12192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5-Point Star 31"/>
            <p:cNvSpPr/>
            <p:nvPr/>
          </p:nvSpPr>
          <p:spPr>
            <a:xfrm>
              <a:off x="1905003" y="2286000"/>
              <a:ext cx="15555"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5-Point Star 32"/>
            <p:cNvSpPr/>
            <p:nvPr/>
          </p:nvSpPr>
          <p:spPr>
            <a:xfrm>
              <a:off x="2057400" y="30480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5-Point Star 33"/>
            <p:cNvSpPr/>
            <p:nvPr/>
          </p:nvSpPr>
          <p:spPr>
            <a:xfrm>
              <a:off x="4648200" y="25908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5-Point Star 34"/>
            <p:cNvSpPr/>
            <p:nvPr/>
          </p:nvSpPr>
          <p:spPr>
            <a:xfrm>
              <a:off x="4038600" y="24384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5-Point Star 35"/>
            <p:cNvSpPr/>
            <p:nvPr/>
          </p:nvSpPr>
          <p:spPr>
            <a:xfrm>
              <a:off x="1981200" y="13716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5-Point Star 36"/>
            <p:cNvSpPr/>
            <p:nvPr/>
          </p:nvSpPr>
          <p:spPr>
            <a:xfrm>
              <a:off x="3505200" y="25908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5-Point Star 37"/>
            <p:cNvSpPr/>
            <p:nvPr/>
          </p:nvSpPr>
          <p:spPr>
            <a:xfrm>
              <a:off x="4800620" y="1752604"/>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5-Point Star 38"/>
            <p:cNvSpPr/>
            <p:nvPr/>
          </p:nvSpPr>
          <p:spPr>
            <a:xfrm>
              <a:off x="2590800" y="30480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5-Point Star 39"/>
            <p:cNvSpPr/>
            <p:nvPr/>
          </p:nvSpPr>
          <p:spPr>
            <a:xfrm>
              <a:off x="1295400" y="34290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5-Point Star 40"/>
            <p:cNvSpPr/>
            <p:nvPr/>
          </p:nvSpPr>
          <p:spPr>
            <a:xfrm>
              <a:off x="2971800" y="17526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5-Point Star 41"/>
            <p:cNvSpPr/>
            <p:nvPr/>
          </p:nvSpPr>
          <p:spPr>
            <a:xfrm>
              <a:off x="5410200" y="2362200"/>
              <a:ext cx="1431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5-Point Star 43"/>
            <p:cNvSpPr/>
            <p:nvPr/>
          </p:nvSpPr>
          <p:spPr>
            <a:xfrm>
              <a:off x="1524000" y="19050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5-Point Star 44"/>
            <p:cNvSpPr/>
            <p:nvPr/>
          </p:nvSpPr>
          <p:spPr>
            <a:xfrm>
              <a:off x="3352800" y="2057400"/>
              <a:ext cx="17283"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5-Point Star 45"/>
            <p:cNvSpPr/>
            <p:nvPr/>
          </p:nvSpPr>
          <p:spPr>
            <a:xfrm>
              <a:off x="3200400" y="12954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5-Point Star 46"/>
            <p:cNvSpPr/>
            <p:nvPr/>
          </p:nvSpPr>
          <p:spPr>
            <a:xfrm>
              <a:off x="1752600" y="13716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5-Point Star 47"/>
            <p:cNvSpPr/>
            <p:nvPr/>
          </p:nvSpPr>
          <p:spPr>
            <a:xfrm>
              <a:off x="1600200" y="27432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5-Point Star 48"/>
            <p:cNvSpPr/>
            <p:nvPr/>
          </p:nvSpPr>
          <p:spPr>
            <a:xfrm>
              <a:off x="2971800" y="27432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5-Point Star 49"/>
            <p:cNvSpPr/>
            <p:nvPr/>
          </p:nvSpPr>
          <p:spPr>
            <a:xfrm>
              <a:off x="3733800" y="29718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5-Point Star 51"/>
            <p:cNvSpPr/>
            <p:nvPr/>
          </p:nvSpPr>
          <p:spPr>
            <a:xfrm>
              <a:off x="3886200" y="26670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5-Point Star 52"/>
            <p:cNvSpPr/>
            <p:nvPr/>
          </p:nvSpPr>
          <p:spPr>
            <a:xfrm>
              <a:off x="4648200" y="28956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5-Point Star 53"/>
            <p:cNvSpPr/>
            <p:nvPr/>
          </p:nvSpPr>
          <p:spPr>
            <a:xfrm>
              <a:off x="3810000" y="12954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5-Point Star 54"/>
            <p:cNvSpPr/>
            <p:nvPr/>
          </p:nvSpPr>
          <p:spPr>
            <a:xfrm>
              <a:off x="2590800" y="22098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5-Point Star 55"/>
            <p:cNvSpPr/>
            <p:nvPr/>
          </p:nvSpPr>
          <p:spPr>
            <a:xfrm>
              <a:off x="4343400" y="2895600"/>
              <a:ext cx="13481" cy="13826"/>
            </a:xfrm>
            <a:prstGeom prst="star5">
              <a:avLst/>
            </a:prstGeom>
            <a:solidFill>
              <a:schemeClr val="accent2">
                <a:lumMod val="40000"/>
                <a:lumOff val="60000"/>
              </a:schemeClr>
            </a:solidFill>
            <a:ln w="15875">
              <a:solidFill>
                <a:schemeClr val="accent6">
                  <a:lumMod val="20000"/>
                  <a:lumOff val="80000"/>
                </a:schemeClr>
              </a:solidFill>
            </a:ln>
            <a:effectLst>
              <a:outerShdw blurRad="876300" dist="50800" dir="5400000" algn="ctr" rotWithShape="0">
                <a:srgbClr val="000000">
                  <a:alpha val="43137"/>
                </a:srgb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idx="4294967295"/>
          </p:nvPr>
        </p:nvSpPr>
        <p:spPr>
          <a:xfrm>
            <a:off x="2667000" y="2667000"/>
            <a:ext cx="6477000" cy="1143000"/>
          </a:xfrm>
        </p:spPr>
        <p:txBody>
          <a:bodyPr/>
          <a:lstStyle/>
          <a:p>
            <a:pPr eaLnBrk="1" hangingPunct="1"/>
            <a:r>
              <a:rPr lang="en-US" sz="6600" dirty="0" smtClean="0"/>
              <a:t>QUESTIONS?</a:t>
            </a: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lstStyle/>
          <a:p>
            <a:r>
              <a:rPr lang="en-US" dirty="0" smtClean="0"/>
              <a:t>ELO E</a:t>
            </a:r>
          </a:p>
        </p:txBody>
      </p:sp>
      <p:sp>
        <p:nvSpPr>
          <p:cNvPr id="51205" name="Rectangle 5"/>
          <p:cNvSpPr>
            <a:spLocks noGrp="1" noChangeArrowheads="1"/>
          </p:cNvSpPr>
          <p:nvPr>
            <p:ph idx="1"/>
          </p:nvPr>
        </p:nvSpPr>
        <p:spPr/>
        <p:txBody>
          <a:bodyPr/>
          <a:lstStyle/>
          <a:p>
            <a:r>
              <a:rPr lang="en-US" dirty="0" smtClean="0"/>
              <a:t>Action: Identify the cues to distance estimation and depth perception</a:t>
            </a:r>
          </a:p>
          <a:p>
            <a:endParaRPr lang="en-US" dirty="0" smtClean="0"/>
          </a:p>
          <a:p>
            <a:r>
              <a:rPr lang="en-US" dirty="0" smtClean="0"/>
              <a:t>Conditions: Given a list</a:t>
            </a:r>
          </a:p>
          <a:p>
            <a:endParaRPr lang="en-US" dirty="0" smtClean="0"/>
          </a:p>
          <a:p>
            <a:r>
              <a:rPr lang="en-US" dirty="0" smtClean="0"/>
              <a:t>Standards : IAW TC 3-04.93</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Binocular Cues</a:t>
            </a:r>
            <a:endParaRPr lang="en-US" dirty="0"/>
          </a:p>
        </p:txBody>
      </p:sp>
      <p:sp>
        <p:nvSpPr>
          <p:cNvPr id="9" name="Content Placeholder 8"/>
          <p:cNvSpPr>
            <a:spLocks noGrp="1"/>
          </p:cNvSpPr>
          <p:nvPr>
            <p:ph idx="1"/>
          </p:nvPr>
        </p:nvSpPr>
        <p:spPr/>
        <p:txBody>
          <a:bodyPr/>
          <a:lstStyle/>
          <a:p>
            <a:r>
              <a:rPr lang="en-US" dirty="0" smtClean="0"/>
              <a:t>Valuable only when object is close</a:t>
            </a:r>
          </a:p>
          <a:p>
            <a:r>
              <a:rPr lang="en-US" dirty="0" smtClean="0"/>
              <a:t>Each eye has a slightly different view</a:t>
            </a:r>
          </a:p>
          <a:p>
            <a:r>
              <a:rPr lang="en-US" dirty="0" smtClean="0"/>
              <a:t>Operates subconsciously</a:t>
            </a:r>
          </a:p>
          <a:p>
            <a:r>
              <a:rPr lang="en-US" dirty="0" smtClean="0"/>
              <a:t>Little value in flight environment</a:t>
            </a:r>
          </a:p>
          <a:p>
            <a:endParaRPr lang="en-US" dirty="0"/>
          </a:p>
        </p:txBody>
      </p:sp>
      <p:pic>
        <p:nvPicPr>
          <p:cNvPr id="10" name="Picture 10"/>
          <p:cNvPicPr>
            <a:picLocks noChangeAspect="1" noChangeArrowheads="1"/>
          </p:cNvPicPr>
          <p:nvPr/>
        </p:nvPicPr>
        <p:blipFill>
          <a:blip r:embed="rId4" cstate="print"/>
          <a:srcRect/>
          <a:stretch>
            <a:fillRect/>
          </a:stretch>
        </p:blipFill>
        <p:spPr bwMode="auto">
          <a:xfrm>
            <a:off x="7152474" y="1326383"/>
            <a:ext cx="1330325" cy="833438"/>
          </a:xfrm>
          <a:prstGeom prst="rect">
            <a:avLst/>
          </a:prstGeom>
          <a:noFill/>
          <a:ln w="12700">
            <a:noFill/>
            <a:miter lim="800000"/>
            <a:headEnd type="none" w="sm" len="sm"/>
            <a:tailEnd type="none" w="sm" len="sm"/>
          </a:ln>
        </p:spPr>
      </p:pic>
      <p:grpSp>
        <p:nvGrpSpPr>
          <p:cNvPr id="18" name="Group 17"/>
          <p:cNvGrpSpPr/>
          <p:nvPr/>
        </p:nvGrpSpPr>
        <p:grpSpPr>
          <a:xfrm>
            <a:off x="1248228" y="3410857"/>
            <a:ext cx="7431315" cy="3447143"/>
            <a:chOff x="1248228" y="3410857"/>
            <a:chExt cx="7431315" cy="3447143"/>
          </a:xfrm>
        </p:grpSpPr>
        <p:grpSp>
          <p:nvGrpSpPr>
            <p:cNvPr id="16" name="Group 15"/>
            <p:cNvGrpSpPr/>
            <p:nvPr/>
          </p:nvGrpSpPr>
          <p:grpSpPr>
            <a:xfrm>
              <a:off x="1248228" y="3410857"/>
              <a:ext cx="7431315" cy="3447143"/>
              <a:chOff x="1248228" y="4217987"/>
              <a:chExt cx="7431315" cy="2640013"/>
            </a:xfrm>
          </p:grpSpPr>
          <p:pic>
            <p:nvPicPr>
              <p:cNvPr id="11" name="Picture 6" descr="eye4near"/>
              <p:cNvPicPr>
                <a:picLocks noChangeAspect="1" noChangeArrowheads="1"/>
              </p:cNvPicPr>
              <p:nvPr/>
            </p:nvPicPr>
            <p:blipFill>
              <a:blip r:embed="rId5" cstate="print"/>
              <a:srcRect/>
              <a:stretch>
                <a:fillRect/>
              </a:stretch>
            </p:blipFill>
            <p:spPr bwMode="auto">
              <a:xfrm>
                <a:off x="1248228" y="4217988"/>
                <a:ext cx="3733800" cy="2640012"/>
              </a:xfrm>
              <a:prstGeom prst="rect">
                <a:avLst/>
              </a:prstGeom>
              <a:noFill/>
              <a:ln w="9525">
                <a:noFill/>
                <a:miter lim="800000"/>
                <a:headEnd/>
                <a:tailEnd/>
              </a:ln>
            </p:spPr>
          </p:pic>
          <p:pic>
            <p:nvPicPr>
              <p:cNvPr id="12" name="Picture 7" descr="eye4near"/>
              <p:cNvPicPr>
                <a:picLocks noChangeAspect="1" noChangeArrowheads="1"/>
              </p:cNvPicPr>
              <p:nvPr/>
            </p:nvPicPr>
            <p:blipFill>
              <a:blip r:embed="rId5" cstate="print"/>
              <a:srcRect/>
              <a:stretch>
                <a:fillRect/>
              </a:stretch>
            </p:blipFill>
            <p:spPr bwMode="auto">
              <a:xfrm>
                <a:off x="4945743" y="4217987"/>
                <a:ext cx="3733800" cy="2640013"/>
              </a:xfrm>
              <a:prstGeom prst="rect">
                <a:avLst/>
              </a:prstGeom>
              <a:noFill/>
              <a:ln w="9525">
                <a:noFill/>
                <a:miter lim="800000"/>
                <a:headEnd/>
                <a:tailEnd/>
              </a:ln>
            </p:spPr>
          </p:pic>
          <p:grpSp>
            <p:nvGrpSpPr>
              <p:cNvPr id="15" name="Group 14"/>
              <p:cNvGrpSpPr/>
              <p:nvPr/>
            </p:nvGrpSpPr>
            <p:grpSpPr>
              <a:xfrm>
                <a:off x="3084286" y="5182980"/>
                <a:ext cx="5256894" cy="1522620"/>
                <a:chOff x="3084286" y="5182980"/>
                <a:chExt cx="5256894" cy="1522620"/>
              </a:xfrm>
            </p:grpSpPr>
            <p:sp>
              <p:nvSpPr>
                <p:cNvPr id="2560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dirty="0"/>
                </a:p>
              </p:txBody>
            </p:sp>
            <p:graphicFrame>
              <p:nvGraphicFramePr>
                <p:cNvPr id="184321" name="Object 8"/>
                <p:cNvGraphicFramePr>
                  <a:graphicFrameLocks/>
                </p:cNvGraphicFramePr>
                <p:nvPr/>
              </p:nvGraphicFramePr>
              <p:xfrm>
                <a:off x="3084286" y="5406288"/>
                <a:ext cx="1504950" cy="471488"/>
              </p:xfrm>
              <a:graphic>
                <a:graphicData uri="http://schemas.openxmlformats.org/presentationml/2006/ole">
                  <p:oleObj spid="_x0000_s184325" r:id="rId6" imgW="7543572" imgH="2365930" progId="">
                    <p:embed/>
                  </p:oleObj>
                </a:graphicData>
              </a:graphic>
            </p:graphicFrame>
            <p:graphicFrame>
              <p:nvGraphicFramePr>
                <p:cNvPr id="184322" name="Object 9"/>
                <p:cNvGraphicFramePr>
                  <a:graphicFrameLocks/>
                </p:cNvGraphicFramePr>
                <p:nvPr/>
              </p:nvGraphicFramePr>
              <p:xfrm>
                <a:off x="6836230" y="5182980"/>
                <a:ext cx="1504950" cy="471488"/>
              </p:xfrm>
              <a:graphic>
                <a:graphicData uri="http://schemas.openxmlformats.org/presentationml/2006/ole">
                  <p:oleObj spid="_x0000_s184326" r:id="rId7" imgW="7543572" imgH="2365930" progId="">
                    <p:embed/>
                  </p:oleObj>
                </a:graphicData>
              </a:graphic>
            </p:graphicFrame>
          </p:grpSp>
        </p:grpSp>
        <p:sp>
          <p:nvSpPr>
            <p:cNvPr id="13" name="Rectangle 12"/>
            <p:cNvSpPr/>
            <p:nvPr/>
          </p:nvSpPr>
          <p:spPr>
            <a:xfrm>
              <a:off x="4071937" y="6529388"/>
              <a:ext cx="928687" cy="328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58111" y="6543675"/>
              <a:ext cx="900113" cy="314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143000" y="152400"/>
            <a:ext cx="7696200" cy="1143000"/>
          </a:xfrm>
        </p:spPr>
        <p:txBody>
          <a:bodyPr/>
          <a:lstStyle/>
          <a:p>
            <a:r>
              <a:rPr lang="en-US" dirty="0" smtClean="0">
                <a:effectLst/>
              </a:rPr>
              <a:t>Visual Cues</a:t>
            </a:r>
            <a:endParaRPr lang="en-US" b="1" dirty="0" smtClean="0">
              <a:solidFill>
                <a:schemeClr val="bg2"/>
              </a:solidFill>
              <a:effectLst/>
            </a:endParaRPr>
          </a:p>
        </p:txBody>
      </p:sp>
      <p:sp>
        <p:nvSpPr>
          <p:cNvPr id="7" name="Rectangle 3"/>
          <p:cNvSpPr>
            <a:spLocks noGrp="1" noChangeArrowheads="1"/>
          </p:cNvSpPr>
          <p:nvPr>
            <p:ph idx="1"/>
          </p:nvPr>
        </p:nvSpPr>
        <p:spPr/>
        <p:txBody>
          <a:bodyPr/>
          <a:lstStyle/>
          <a:p>
            <a:pPr>
              <a:buSzPct val="110000"/>
            </a:pPr>
            <a:r>
              <a:rPr lang="en-US" dirty="0" smtClean="0">
                <a:solidFill>
                  <a:schemeClr val="tx1">
                    <a:lumMod val="50000"/>
                  </a:schemeClr>
                </a:solidFill>
                <a:latin typeface="Arial" charset="0"/>
              </a:rPr>
              <a:t>Monocular Cues:  		</a:t>
            </a:r>
            <a:r>
              <a:rPr lang="en-US" b="1" dirty="0" smtClean="0">
                <a:solidFill>
                  <a:srgbClr val="FF0000"/>
                </a:solidFill>
                <a:latin typeface="Arial" charset="0"/>
              </a:rPr>
              <a:t>G R A M</a:t>
            </a:r>
          </a:p>
          <a:p>
            <a:pPr lvl="1">
              <a:buSzPct val="110000"/>
            </a:pPr>
            <a:endParaRPr lang="en-US" dirty="0" smtClean="0">
              <a:solidFill>
                <a:schemeClr val="tx1">
                  <a:lumMod val="50000"/>
                </a:schemeClr>
              </a:solidFill>
              <a:latin typeface="Arial" charset="0"/>
            </a:endParaRPr>
          </a:p>
          <a:p>
            <a:pPr lvl="1">
              <a:buSzPct val="110000"/>
            </a:pPr>
            <a:r>
              <a:rPr lang="en-US" dirty="0" smtClean="0">
                <a:solidFill>
                  <a:srgbClr val="FF0000"/>
                </a:solidFill>
                <a:latin typeface="Arial" charset="0"/>
              </a:rPr>
              <a:t>G</a:t>
            </a:r>
            <a:r>
              <a:rPr lang="en-US" dirty="0" smtClean="0">
                <a:solidFill>
                  <a:schemeClr val="tx1">
                    <a:lumMod val="50000"/>
                  </a:schemeClr>
                </a:solidFill>
                <a:latin typeface="Arial" charset="0"/>
              </a:rPr>
              <a:t>eometric perspective:	</a:t>
            </a:r>
            <a:r>
              <a:rPr lang="en-US" b="1" dirty="0" smtClean="0">
                <a:solidFill>
                  <a:srgbClr val="FF0000"/>
                </a:solidFill>
                <a:latin typeface="Arial" charset="0"/>
              </a:rPr>
              <a:t>L A V </a:t>
            </a:r>
          </a:p>
          <a:p>
            <a:pPr lvl="1">
              <a:lnSpc>
                <a:spcPct val="110000"/>
              </a:lnSpc>
              <a:buSzPct val="110000"/>
            </a:pPr>
            <a:r>
              <a:rPr lang="en-US" dirty="0" smtClean="0">
                <a:solidFill>
                  <a:srgbClr val="FF0000"/>
                </a:solidFill>
                <a:latin typeface="Arial" charset="0"/>
              </a:rPr>
              <a:t>R</a:t>
            </a:r>
            <a:r>
              <a:rPr lang="en-US" dirty="0" smtClean="0">
                <a:solidFill>
                  <a:schemeClr val="tx1">
                    <a:lumMod val="50000"/>
                  </a:schemeClr>
                </a:solidFill>
                <a:latin typeface="Arial" charset="0"/>
              </a:rPr>
              <a:t>etinal image size: 		</a:t>
            </a:r>
            <a:r>
              <a:rPr lang="en-US" b="1" dirty="0" smtClean="0">
                <a:solidFill>
                  <a:srgbClr val="FF0000"/>
                </a:solidFill>
                <a:latin typeface="Arial" charset="0"/>
              </a:rPr>
              <a:t>K I T O</a:t>
            </a:r>
            <a:endParaRPr lang="en-US" dirty="0" smtClean="0">
              <a:solidFill>
                <a:srgbClr val="FF0000"/>
              </a:solidFill>
              <a:latin typeface="Arial" charset="0"/>
            </a:endParaRPr>
          </a:p>
          <a:p>
            <a:pPr lvl="1">
              <a:lnSpc>
                <a:spcPct val="120000"/>
              </a:lnSpc>
              <a:buSzPct val="110000"/>
            </a:pPr>
            <a:r>
              <a:rPr lang="en-US" dirty="0" smtClean="0">
                <a:solidFill>
                  <a:srgbClr val="FF0000"/>
                </a:solidFill>
                <a:latin typeface="Arial" charset="0"/>
              </a:rPr>
              <a:t>A</a:t>
            </a:r>
            <a:r>
              <a:rPr lang="en-US" dirty="0" smtClean="0">
                <a:solidFill>
                  <a:schemeClr val="tx1">
                    <a:lumMod val="50000"/>
                  </a:schemeClr>
                </a:solidFill>
                <a:latin typeface="Arial" charset="0"/>
              </a:rPr>
              <a:t>erial perspective: 		</a:t>
            </a:r>
            <a:r>
              <a:rPr lang="en-US" b="1" dirty="0" smtClean="0">
                <a:solidFill>
                  <a:srgbClr val="FF0000"/>
                </a:solidFill>
                <a:latin typeface="Arial" charset="0"/>
              </a:rPr>
              <a:t>F L P</a:t>
            </a:r>
          </a:p>
          <a:p>
            <a:pPr lvl="1">
              <a:lnSpc>
                <a:spcPct val="110000"/>
              </a:lnSpc>
              <a:buSzPct val="110000"/>
            </a:pPr>
            <a:r>
              <a:rPr lang="en-US" dirty="0" smtClean="0">
                <a:solidFill>
                  <a:srgbClr val="FF0000"/>
                </a:solidFill>
                <a:latin typeface="Arial" charset="0"/>
              </a:rPr>
              <a:t>M</a:t>
            </a:r>
            <a:r>
              <a:rPr lang="en-US" dirty="0" smtClean="0">
                <a:solidFill>
                  <a:schemeClr val="tx1">
                    <a:lumMod val="50000"/>
                  </a:schemeClr>
                </a:solidFill>
                <a:latin typeface="Arial" charset="0"/>
              </a:rPr>
              <a:t>otion parallax: </a:t>
            </a:r>
            <a:r>
              <a:rPr lang="en-US" b="1" dirty="0" smtClean="0">
                <a:solidFill>
                  <a:schemeClr val="tx1">
                    <a:lumMod val="50000"/>
                  </a:schemeClr>
                </a:solidFill>
                <a:latin typeface="Arial" charset="0"/>
              </a:rPr>
              <a:t>most important</a:t>
            </a:r>
            <a:r>
              <a:rPr lang="en-US" dirty="0" smtClean="0">
                <a:solidFill>
                  <a:schemeClr val="tx1">
                    <a:lumMod val="50000"/>
                  </a:schemeClr>
                </a:solidFill>
                <a:latin typeface="Arial" charset="0"/>
              </a:rPr>
              <a:t> cue to depth</a:t>
            </a:r>
          </a:p>
          <a:p>
            <a:pPr lvl="1">
              <a:lnSpc>
                <a:spcPct val="110000"/>
              </a:lnSpc>
              <a:buSzPct val="110000"/>
              <a:buNone/>
            </a:pPr>
            <a:r>
              <a:rPr lang="en-US" dirty="0" smtClean="0">
                <a:solidFill>
                  <a:schemeClr val="tx1">
                    <a:lumMod val="50000"/>
                  </a:schemeClr>
                </a:solidFill>
                <a:latin typeface="Arial" charset="0"/>
              </a:rPr>
              <a:t>    perception  </a:t>
            </a:r>
          </a:p>
        </p:txBody>
      </p:sp>
      <p:pic>
        <p:nvPicPr>
          <p:cNvPr id="8" name="Picture 6"/>
          <p:cNvPicPr>
            <a:picLocks noChangeAspect="1" noChangeArrowheads="1"/>
          </p:cNvPicPr>
          <p:nvPr/>
        </p:nvPicPr>
        <p:blipFill>
          <a:blip r:embed="rId3" cstate="print"/>
          <a:srcRect/>
          <a:stretch>
            <a:fillRect/>
          </a:stretch>
        </p:blipFill>
        <p:spPr bwMode="auto">
          <a:xfrm rot="21166953">
            <a:off x="6893529" y="4317835"/>
            <a:ext cx="1531938" cy="2209800"/>
          </a:xfrm>
          <a:prstGeom prst="rect">
            <a:avLst/>
          </a:prstGeom>
          <a:noFill/>
          <a:ln w="12700">
            <a:noFill/>
            <a:miter lim="800000"/>
            <a:headEnd type="none" w="sm" len="sm"/>
            <a:tailEnd type="none" w="sm" len="sm"/>
          </a:ln>
        </p:spPr>
      </p:pic>
      <p:cxnSp>
        <p:nvCxnSpPr>
          <p:cNvPr id="9" name="Straight Arrow Connector 8"/>
          <p:cNvCxnSpPr/>
          <p:nvPr/>
        </p:nvCxnSpPr>
        <p:spPr>
          <a:xfrm flipV="1">
            <a:off x="4186239" y="1614488"/>
            <a:ext cx="1671637" cy="142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57763" y="3429017"/>
            <a:ext cx="928687" cy="142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505450" y="2500328"/>
            <a:ext cx="381000" cy="47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929188" y="2928953"/>
            <a:ext cx="971550" cy="142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7956" name="Rectangle 4"/>
          <p:cNvSpPr>
            <a:spLocks noGrp="1" noChangeArrowheads="1"/>
          </p:cNvSpPr>
          <p:nvPr>
            <p:ph type="ctrTitle"/>
          </p:nvPr>
        </p:nvSpPr>
        <p:spPr>
          <a:xfrm>
            <a:off x="1143000" y="152400"/>
            <a:ext cx="7315200" cy="1143000"/>
          </a:xfrm>
        </p:spPr>
        <p:txBody>
          <a:bodyPr/>
          <a:lstStyle/>
          <a:p>
            <a:r>
              <a:rPr lang="en-US" dirty="0" smtClean="0"/>
              <a:t>Geometric Perspective</a:t>
            </a:r>
          </a:p>
        </p:txBody>
      </p:sp>
      <p:sp>
        <p:nvSpPr>
          <p:cNvPr id="7172" name="Rectangle 2"/>
          <p:cNvSpPr>
            <a:spLocks noGrp="1" noChangeArrowheads="1"/>
          </p:cNvSpPr>
          <p:nvPr>
            <p:ph type="subTitle" idx="1"/>
          </p:nvPr>
        </p:nvSpPr>
        <p:spPr>
          <a:xfrm>
            <a:off x="2037319" y="5802527"/>
            <a:ext cx="6400800" cy="870122"/>
          </a:xfrm>
        </p:spPr>
        <p:txBody>
          <a:bodyPr/>
          <a:lstStyle/>
          <a:p>
            <a:r>
              <a:rPr lang="en-US" dirty="0" smtClean="0"/>
              <a:t>Objects have different shapes when viewed at varying distances and altitudes</a:t>
            </a:r>
          </a:p>
        </p:txBody>
      </p:sp>
      <p:grpSp>
        <p:nvGrpSpPr>
          <p:cNvPr id="16" name="Group 15"/>
          <p:cNvGrpSpPr/>
          <p:nvPr/>
        </p:nvGrpSpPr>
        <p:grpSpPr>
          <a:xfrm>
            <a:off x="2975275" y="2235091"/>
            <a:ext cx="3623341" cy="2703872"/>
            <a:chOff x="3357563" y="1460090"/>
            <a:chExt cx="3623341" cy="2703872"/>
          </a:xfrm>
        </p:grpSpPr>
        <p:sp>
          <p:nvSpPr>
            <p:cNvPr id="5" name="Rectangle 4"/>
            <p:cNvSpPr/>
            <p:nvPr/>
          </p:nvSpPr>
          <p:spPr>
            <a:xfrm>
              <a:off x="3377381" y="1474838"/>
              <a:ext cx="2595716" cy="1843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85188" y="2320413"/>
              <a:ext cx="2595716" cy="18435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362632" y="1504335"/>
              <a:ext cx="1017639" cy="8111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57563" y="3300413"/>
              <a:ext cx="1007960" cy="8291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43600" y="1460090"/>
              <a:ext cx="1017639" cy="8554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73097" y="3303639"/>
              <a:ext cx="973393" cy="8111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5000" fill="hold"/>
                                        <p:tgtEl>
                                          <p:spTgt spid="16"/>
                                        </p:tgtEl>
                                        <p:attrNameLst>
                                          <p:attrName>r</p:attrName>
                                        </p:attrNameLst>
                                      </p:cBhvr>
                                    </p:animRot>
                                  </p:childTnLst>
                                </p:cTn>
                              </p:par>
                            </p:childTnLst>
                          </p:cTn>
                        </p:par>
                        <p:par>
                          <p:cTn id="7" fill="hold">
                            <p:stCondLst>
                              <p:cond delay="5000"/>
                            </p:stCondLst>
                            <p:childTnLst>
                              <p:par>
                                <p:cTn id="8" presetID="8" presetClass="emph" presetSubtype="0" fill="hold" nodeType="afterEffect">
                                  <p:stCondLst>
                                    <p:cond delay="0"/>
                                  </p:stCondLst>
                                  <p:childTnLst>
                                    <p:animRot by="-5400000">
                                      <p:cBhvr>
                                        <p:cTn id="9" dur="5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Geometric Perspective</a:t>
            </a:r>
            <a:endParaRPr lang="en-US" dirty="0"/>
          </a:p>
        </p:txBody>
      </p:sp>
      <p:sp>
        <p:nvSpPr>
          <p:cNvPr id="143" name="Rectangle 142"/>
          <p:cNvSpPr/>
          <p:nvPr/>
        </p:nvSpPr>
        <p:spPr>
          <a:xfrm>
            <a:off x="1045027" y="5509814"/>
            <a:ext cx="2394857" cy="830997"/>
          </a:xfrm>
          <a:prstGeom prst="rect">
            <a:avLst/>
          </a:prstGeom>
        </p:spPr>
        <p:txBody>
          <a:bodyPr wrap="square">
            <a:spAutoFit/>
          </a:bodyPr>
          <a:lstStyle/>
          <a:p>
            <a:pPr algn="ctr">
              <a:defRPr/>
            </a:pPr>
            <a:r>
              <a:rPr lang="en-US" sz="2400" b="1" dirty="0" smtClean="0"/>
              <a:t>Linear </a:t>
            </a:r>
          </a:p>
          <a:p>
            <a:pPr algn="ctr">
              <a:defRPr/>
            </a:pPr>
            <a:r>
              <a:rPr lang="en-US" sz="2400" b="1" dirty="0" smtClean="0"/>
              <a:t>perspectives</a:t>
            </a:r>
            <a:endParaRPr lang="en-US" sz="2400" dirty="0">
              <a:effectLst>
                <a:outerShdw blurRad="38100" dist="38100" dir="2700000" algn="tl">
                  <a:srgbClr val="000000"/>
                </a:outerShdw>
              </a:effectLst>
              <a:latin typeface="Times New Roman" pitchFamily="18" charset="0"/>
            </a:endParaRPr>
          </a:p>
        </p:txBody>
      </p:sp>
      <p:sp>
        <p:nvSpPr>
          <p:cNvPr id="145" name="Rectangle 144"/>
          <p:cNvSpPr/>
          <p:nvPr/>
        </p:nvSpPr>
        <p:spPr>
          <a:xfrm>
            <a:off x="3294743" y="5509814"/>
            <a:ext cx="2960916" cy="830997"/>
          </a:xfrm>
          <a:prstGeom prst="rect">
            <a:avLst/>
          </a:prstGeom>
        </p:spPr>
        <p:txBody>
          <a:bodyPr wrap="square">
            <a:spAutoFit/>
          </a:bodyPr>
          <a:lstStyle/>
          <a:p>
            <a:pPr algn="ctr">
              <a:defRPr/>
            </a:pPr>
            <a:r>
              <a:rPr lang="en-US" sz="2400" b="1" dirty="0" smtClean="0"/>
              <a:t>Apparent </a:t>
            </a:r>
          </a:p>
          <a:p>
            <a:pPr algn="ctr">
              <a:defRPr/>
            </a:pPr>
            <a:r>
              <a:rPr lang="en-US" sz="2400" b="1" dirty="0" smtClean="0"/>
              <a:t>foreshortening</a:t>
            </a:r>
            <a:endParaRPr lang="en-US" sz="2400" dirty="0">
              <a:effectLst>
                <a:outerShdw blurRad="38100" dist="38100" dir="2700000" algn="tl">
                  <a:srgbClr val="000000"/>
                </a:outerShdw>
              </a:effectLst>
              <a:latin typeface="Times New Roman" pitchFamily="18" charset="0"/>
            </a:endParaRPr>
          </a:p>
        </p:txBody>
      </p:sp>
      <p:grpSp>
        <p:nvGrpSpPr>
          <p:cNvPr id="13" name="Group 12"/>
          <p:cNvGrpSpPr/>
          <p:nvPr/>
        </p:nvGrpSpPr>
        <p:grpSpPr>
          <a:xfrm>
            <a:off x="1262743" y="1726183"/>
            <a:ext cx="7707086" cy="3760217"/>
            <a:chOff x="1262743" y="1726183"/>
            <a:chExt cx="7707086" cy="3760217"/>
          </a:xfrm>
        </p:grpSpPr>
        <p:pic>
          <p:nvPicPr>
            <p:cNvPr id="217092" name="Picture 4" descr="C:\Users\Stevens\AppData\Local\Microsoft\Windows\Temporary Internet Files\Content.IE5\XA9RDMLC\MP900316909[1].jpg"/>
            <p:cNvPicPr>
              <a:picLocks noChangeAspect="1" noChangeArrowheads="1"/>
            </p:cNvPicPr>
            <p:nvPr/>
          </p:nvPicPr>
          <p:blipFill>
            <a:blip r:embed="rId3" cstate="print"/>
            <a:srcRect/>
            <a:stretch>
              <a:fillRect/>
            </a:stretch>
          </p:blipFill>
          <p:spPr bwMode="auto">
            <a:xfrm>
              <a:off x="1262743" y="1726183"/>
              <a:ext cx="2162628" cy="3731187"/>
            </a:xfrm>
            <a:prstGeom prst="rect">
              <a:avLst/>
            </a:prstGeom>
            <a:noFill/>
          </p:spPr>
        </p:pic>
        <p:pic>
          <p:nvPicPr>
            <p:cNvPr id="144" name="Picture 7"/>
            <p:cNvPicPr>
              <a:picLocks noChangeAspect="1" noChangeArrowheads="1"/>
            </p:cNvPicPr>
            <p:nvPr/>
          </p:nvPicPr>
          <p:blipFill>
            <a:blip r:embed="rId4" cstate="print"/>
            <a:srcRect/>
            <a:stretch>
              <a:fillRect/>
            </a:stretch>
          </p:blipFill>
          <p:spPr bwMode="auto">
            <a:xfrm>
              <a:off x="3381829" y="1727200"/>
              <a:ext cx="2757713" cy="3759200"/>
            </a:xfrm>
            <a:prstGeom prst="rect">
              <a:avLst/>
            </a:prstGeom>
            <a:noFill/>
            <a:ln w="12700">
              <a:noFill/>
              <a:miter lim="800000"/>
              <a:headEnd type="none" w="sm" len="sm"/>
              <a:tailEnd type="none" w="sm" len="sm"/>
            </a:ln>
          </p:spPr>
        </p:pic>
        <p:pic>
          <p:nvPicPr>
            <p:cNvPr id="146" name="Picture 6"/>
            <p:cNvPicPr>
              <a:picLocks noChangeAspect="1" noChangeArrowheads="1"/>
            </p:cNvPicPr>
            <p:nvPr/>
          </p:nvPicPr>
          <p:blipFill>
            <a:blip r:embed="rId5" cstate="print"/>
            <a:srcRect/>
            <a:stretch>
              <a:fillRect/>
            </a:stretch>
          </p:blipFill>
          <p:spPr bwMode="auto">
            <a:xfrm>
              <a:off x="6110515" y="1727199"/>
              <a:ext cx="2859314" cy="3730173"/>
            </a:xfrm>
            <a:prstGeom prst="rect">
              <a:avLst/>
            </a:prstGeom>
            <a:noFill/>
            <a:ln w="12700">
              <a:noFill/>
              <a:miter lim="800000"/>
              <a:headEnd type="none" w="sm" len="sm"/>
              <a:tailEnd type="none" w="sm" len="sm"/>
            </a:ln>
          </p:spPr>
        </p:pic>
      </p:grpSp>
      <p:sp>
        <p:nvSpPr>
          <p:cNvPr id="147" name="Text Box 5"/>
          <p:cNvSpPr txBox="1">
            <a:spLocks noChangeArrowheads="1"/>
          </p:cNvSpPr>
          <p:nvPr/>
        </p:nvSpPr>
        <p:spPr bwMode="auto">
          <a:xfrm>
            <a:off x="5943600" y="5509814"/>
            <a:ext cx="3200400" cy="830997"/>
          </a:xfrm>
          <a:prstGeom prst="rect">
            <a:avLst/>
          </a:prstGeom>
          <a:noFill/>
          <a:ln w="12700">
            <a:noFill/>
            <a:miter lim="800000"/>
            <a:headEnd type="none" w="sm" len="sm"/>
            <a:tailEnd type="none" w="sm" len="sm"/>
          </a:ln>
        </p:spPr>
        <p:txBody>
          <a:bodyPr>
            <a:spAutoFit/>
          </a:bodyPr>
          <a:lstStyle/>
          <a:p>
            <a:pPr algn="ctr"/>
            <a:r>
              <a:rPr lang="en-US" sz="2400" b="1" dirty="0"/>
              <a:t>Vertical position</a:t>
            </a:r>
          </a:p>
          <a:p>
            <a:pPr algn="ctr"/>
            <a:r>
              <a:rPr lang="en-US" sz="2400" b="1" dirty="0"/>
              <a:t>in the field</a:t>
            </a:r>
            <a:endParaRPr lang="en-US" sz="2400" b="1" dirty="0">
              <a:latin typeface="Times New Roman" pitchFamily="18" charset="0"/>
            </a:endParaRP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Retinal Image Size</a:t>
            </a:r>
            <a:endParaRPr lang="en-US" dirty="0"/>
          </a:p>
        </p:txBody>
      </p:sp>
      <p:sp>
        <p:nvSpPr>
          <p:cNvPr id="9" name="Content Placeholder 8"/>
          <p:cNvSpPr>
            <a:spLocks noGrp="1"/>
          </p:cNvSpPr>
          <p:nvPr>
            <p:ph idx="1"/>
          </p:nvPr>
        </p:nvSpPr>
        <p:spPr/>
        <p:txBody>
          <a:bodyPr/>
          <a:lstStyle/>
          <a:p>
            <a:r>
              <a:rPr lang="en-US" dirty="0" smtClean="0"/>
              <a:t>Known size of objects</a:t>
            </a:r>
          </a:p>
          <a:p>
            <a:endParaRPr lang="en-US" dirty="0" smtClean="0"/>
          </a:p>
          <a:p>
            <a:r>
              <a:rPr lang="en-US" dirty="0" smtClean="0"/>
              <a:t>Increasing or decreasing size of objects</a:t>
            </a:r>
          </a:p>
          <a:p>
            <a:endParaRPr lang="en-US" dirty="0" smtClean="0"/>
          </a:p>
          <a:p>
            <a:r>
              <a:rPr lang="en-US" dirty="0" smtClean="0"/>
              <a:t>Terrestrial association</a:t>
            </a:r>
          </a:p>
          <a:p>
            <a:endParaRPr lang="en-US" dirty="0" smtClean="0"/>
          </a:p>
          <a:p>
            <a:r>
              <a:rPr lang="en-US" dirty="0" smtClean="0"/>
              <a:t>Overlapping contours</a:t>
            </a:r>
            <a:endParaRPr lang="en-US" dirty="0"/>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Known Size of Objects</a:t>
            </a:r>
            <a:endParaRPr lang="en-US" dirty="0"/>
          </a:p>
        </p:txBody>
      </p:sp>
      <p:sp>
        <p:nvSpPr>
          <p:cNvPr id="38" name="Text Box 16"/>
          <p:cNvSpPr txBox="1">
            <a:spLocks noChangeArrowheads="1"/>
          </p:cNvSpPr>
          <p:nvPr/>
        </p:nvSpPr>
        <p:spPr bwMode="auto">
          <a:xfrm>
            <a:off x="7217228" y="6338887"/>
            <a:ext cx="1260475" cy="519113"/>
          </a:xfrm>
          <a:prstGeom prst="rect">
            <a:avLst/>
          </a:prstGeom>
          <a:noFill/>
          <a:ln w="12700">
            <a:noFill/>
            <a:miter lim="800000"/>
            <a:headEnd type="none" w="sm" len="sm"/>
            <a:tailEnd type="none" w="sm" len="sm"/>
          </a:ln>
        </p:spPr>
        <p:txBody>
          <a:bodyPr wrap="none">
            <a:spAutoFit/>
          </a:bodyPr>
          <a:lstStyle/>
          <a:p>
            <a:r>
              <a:rPr lang="en-US" b="1" dirty="0">
                <a:solidFill>
                  <a:srgbClr val="663300"/>
                </a:solidFill>
                <a:latin typeface="Times New Roman" pitchFamily="18" charset="0"/>
              </a:rPr>
              <a:t>500 FT</a:t>
            </a:r>
          </a:p>
        </p:txBody>
      </p:sp>
      <p:grpSp>
        <p:nvGrpSpPr>
          <p:cNvPr id="41" name="Group 40"/>
          <p:cNvGrpSpPr/>
          <p:nvPr/>
        </p:nvGrpSpPr>
        <p:grpSpPr>
          <a:xfrm>
            <a:off x="685800" y="1455057"/>
            <a:ext cx="8458200" cy="5250543"/>
            <a:chOff x="685800" y="1455057"/>
            <a:chExt cx="8458200" cy="5250543"/>
          </a:xfrm>
        </p:grpSpPr>
        <p:sp>
          <p:nvSpPr>
            <p:cNvPr id="2560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dirty="0"/>
            </a:p>
          </p:txBody>
        </p:sp>
        <p:sp>
          <p:nvSpPr>
            <p:cNvPr id="2560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dirty="0"/>
            </a:p>
          </p:txBody>
        </p:sp>
        <p:pic>
          <p:nvPicPr>
            <p:cNvPr id="21" name="Picture 14" descr="untitled4"/>
            <p:cNvPicPr>
              <a:picLocks noChangeAspect="1" noChangeArrowheads="1"/>
            </p:cNvPicPr>
            <p:nvPr/>
          </p:nvPicPr>
          <p:blipFill>
            <a:blip r:embed="rId4" cstate="print"/>
            <a:srcRect/>
            <a:stretch>
              <a:fillRect/>
            </a:stretch>
          </p:blipFill>
          <p:spPr bwMode="auto">
            <a:xfrm>
              <a:off x="1255485" y="1455057"/>
              <a:ext cx="2667000" cy="2362200"/>
            </a:xfrm>
            <a:prstGeom prst="rect">
              <a:avLst/>
            </a:prstGeom>
            <a:noFill/>
            <a:ln w="9525">
              <a:noFill/>
              <a:miter lim="800000"/>
              <a:headEnd/>
              <a:tailEnd/>
            </a:ln>
          </p:spPr>
        </p:pic>
        <p:grpSp>
          <p:nvGrpSpPr>
            <p:cNvPr id="6" name="Group 17"/>
            <p:cNvGrpSpPr>
              <a:grpSpLocks/>
            </p:cNvGrpSpPr>
            <p:nvPr/>
          </p:nvGrpSpPr>
          <p:grpSpPr bwMode="auto">
            <a:xfrm>
              <a:off x="3524250" y="1879600"/>
              <a:ext cx="5619750" cy="1524000"/>
              <a:chOff x="2064" y="864"/>
              <a:chExt cx="3540" cy="960"/>
            </a:xfrm>
          </p:grpSpPr>
          <p:graphicFrame>
            <p:nvGraphicFramePr>
              <p:cNvPr id="9" name="Object 18"/>
              <p:cNvGraphicFramePr>
                <a:graphicFrameLocks noChangeAspect="1"/>
              </p:cNvGraphicFramePr>
              <p:nvPr/>
            </p:nvGraphicFramePr>
            <p:xfrm>
              <a:off x="4560" y="960"/>
              <a:ext cx="564" cy="858"/>
            </p:xfrm>
            <a:graphic>
              <a:graphicData uri="http://schemas.openxmlformats.org/presentationml/2006/ole">
                <p:oleObj spid="_x0000_s209925" name="Bitmap Image" r:id="rId5" imgW="2048161" imgH="3115110" progId="PBrush">
                  <p:embed/>
                </p:oleObj>
              </a:graphicData>
            </a:graphic>
          </p:graphicFrame>
          <p:sp>
            <p:nvSpPr>
              <p:cNvPr id="10" name="Line 19"/>
              <p:cNvSpPr>
                <a:spLocks noChangeShapeType="1"/>
              </p:cNvSpPr>
              <p:nvPr/>
            </p:nvSpPr>
            <p:spPr bwMode="auto">
              <a:xfrm>
                <a:off x="5184" y="1008"/>
                <a:ext cx="384" cy="0"/>
              </a:xfrm>
              <a:prstGeom prst="line">
                <a:avLst/>
              </a:prstGeom>
              <a:noFill/>
              <a:ln w="28575">
                <a:solidFill>
                  <a:schemeClr val="bg2"/>
                </a:solidFill>
                <a:round/>
                <a:headEnd/>
                <a:tailEnd/>
              </a:ln>
            </p:spPr>
            <p:txBody>
              <a:bodyPr wrap="none" anchor="ctr"/>
              <a:lstStyle/>
              <a:p>
                <a:endParaRPr lang="en-US" dirty="0"/>
              </a:p>
            </p:txBody>
          </p:sp>
          <p:sp>
            <p:nvSpPr>
              <p:cNvPr id="11" name="Line 20"/>
              <p:cNvSpPr>
                <a:spLocks noChangeShapeType="1"/>
              </p:cNvSpPr>
              <p:nvPr/>
            </p:nvSpPr>
            <p:spPr bwMode="auto">
              <a:xfrm>
                <a:off x="5184" y="1728"/>
                <a:ext cx="384" cy="0"/>
              </a:xfrm>
              <a:prstGeom prst="line">
                <a:avLst/>
              </a:prstGeom>
              <a:noFill/>
              <a:ln w="28575">
                <a:solidFill>
                  <a:schemeClr val="bg2"/>
                </a:solidFill>
                <a:round/>
                <a:headEnd/>
                <a:tailEnd/>
              </a:ln>
            </p:spPr>
            <p:txBody>
              <a:bodyPr wrap="none" anchor="ctr"/>
              <a:lstStyle/>
              <a:p>
                <a:endParaRPr lang="en-US" dirty="0"/>
              </a:p>
            </p:txBody>
          </p:sp>
          <p:sp>
            <p:nvSpPr>
              <p:cNvPr id="12" name="Line 21"/>
              <p:cNvSpPr>
                <a:spLocks noChangeShapeType="1"/>
              </p:cNvSpPr>
              <p:nvPr/>
            </p:nvSpPr>
            <p:spPr bwMode="auto">
              <a:xfrm>
                <a:off x="5376" y="1488"/>
                <a:ext cx="0" cy="240"/>
              </a:xfrm>
              <a:prstGeom prst="line">
                <a:avLst/>
              </a:prstGeom>
              <a:noFill/>
              <a:ln w="28575">
                <a:solidFill>
                  <a:schemeClr val="bg2"/>
                </a:solidFill>
                <a:round/>
                <a:headEnd/>
                <a:tailEnd type="triangle" w="med" len="med"/>
              </a:ln>
            </p:spPr>
            <p:txBody>
              <a:bodyPr wrap="none" anchor="ctr"/>
              <a:lstStyle/>
              <a:p>
                <a:endParaRPr lang="en-US" dirty="0"/>
              </a:p>
            </p:txBody>
          </p:sp>
          <p:sp>
            <p:nvSpPr>
              <p:cNvPr id="13" name="Line 22"/>
              <p:cNvSpPr>
                <a:spLocks noChangeShapeType="1"/>
              </p:cNvSpPr>
              <p:nvPr/>
            </p:nvSpPr>
            <p:spPr bwMode="auto">
              <a:xfrm flipV="1">
                <a:off x="5376" y="1008"/>
                <a:ext cx="0" cy="288"/>
              </a:xfrm>
              <a:prstGeom prst="line">
                <a:avLst/>
              </a:prstGeom>
              <a:noFill/>
              <a:ln w="28575">
                <a:solidFill>
                  <a:schemeClr val="bg2"/>
                </a:solidFill>
                <a:round/>
                <a:headEnd/>
                <a:tailEnd type="triangle" w="med" len="med"/>
              </a:ln>
            </p:spPr>
            <p:txBody>
              <a:bodyPr wrap="none" anchor="ctr"/>
              <a:lstStyle/>
              <a:p>
                <a:endParaRPr lang="en-US" dirty="0"/>
              </a:p>
            </p:txBody>
          </p:sp>
          <p:sp>
            <p:nvSpPr>
              <p:cNvPr id="14" name="Rectangle 23"/>
              <p:cNvSpPr>
                <a:spLocks noChangeArrowheads="1"/>
              </p:cNvSpPr>
              <p:nvPr/>
            </p:nvSpPr>
            <p:spPr bwMode="auto">
              <a:xfrm>
                <a:off x="5088" y="1248"/>
                <a:ext cx="516" cy="288"/>
              </a:xfrm>
              <a:prstGeom prst="rect">
                <a:avLst/>
              </a:prstGeom>
              <a:noFill/>
              <a:ln w="9525">
                <a:noFill/>
                <a:miter lim="800000"/>
                <a:headEnd/>
                <a:tailEnd/>
              </a:ln>
            </p:spPr>
            <p:txBody>
              <a:bodyPr>
                <a:spAutoFit/>
              </a:bodyPr>
              <a:lstStyle/>
              <a:p>
                <a:pPr>
                  <a:spcBef>
                    <a:spcPct val="50000"/>
                  </a:spcBef>
                </a:pPr>
                <a:r>
                  <a:rPr lang="en-US" sz="2400" dirty="0">
                    <a:solidFill>
                      <a:srgbClr val="663300"/>
                    </a:solidFill>
                    <a:latin typeface="Times New Roman" pitchFamily="18" charset="0"/>
                  </a:rPr>
                  <a:t>30 Ft</a:t>
                </a:r>
              </a:p>
            </p:txBody>
          </p:sp>
          <p:sp>
            <p:nvSpPr>
              <p:cNvPr id="15" name="Line 24"/>
              <p:cNvSpPr>
                <a:spLocks noChangeShapeType="1"/>
              </p:cNvSpPr>
              <p:nvPr/>
            </p:nvSpPr>
            <p:spPr bwMode="auto">
              <a:xfrm>
                <a:off x="2064" y="1344"/>
                <a:ext cx="2640" cy="384"/>
              </a:xfrm>
              <a:prstGeom prst="line">
                <a:avLst/>
              </a:prstGeom>
              <a:noFill/>
              <a:ln w="28575">
                <a:solidFill>
                  <a:schemeClr val="bg2"/>
                </a:solidFill>
                <a:round/>
                <a:headEnd/>
                <a:tailEnd/>
              </a:ln>
            </p:spPr>
            <p:txBody>
              <a:bodyPr wrap="none" anchor="ctr"/>
              <a:lstStyle/>
              <a:p>
                <a:endParaRPr lang="en-US" dirty="0"/>
              </a:p>
            </p:txBody>
          </p:sp>
          <p:sp>
            <p:nvSpPr>
              <p:cNvPr id="16" name="Text Box 25"/>
              <p:cNvSpPr txBox="1">
                <a:spLocks noChangeArrowheads="1"/>
              </p:cNvSpPr>
              <p:nvPr/>
            </p:nvSpPr>
            <p:spPr bwMode="auto">
              <a:xfrm>
                <a:off x="3456" y="1248"/>
                <a:ext cx="1104" cy="288"/>
              </a:xfrm>
              <a:prstGeom prst="rect">
                <a:avLst/>
              </a:prstGeom>
              <a:noFill/>
              <a:ln w="9525">
                <a:noFill/>
                <a:miter lim="800000"/>
                <a:headEnd/>
                <a:tailEnd/>
              </a:ln>
            </p:spPr>
            <p:txBody>
              <a:bodyPr>
                <a:spAutoFit/>
              </a:bodyPr>
              <a:lstStyle/>
              <a:p>
                <a:pPr>
                  <a:spcBef>
                    <a:spcPct val="50000"/>
                  </a:spcBef>
                </a:pPr>
                <a:r>
                  <a:rPr lang="en-US" sz="2400" dirty="0">
                    <a:solidFill>
                      <a:srgbClr val="663300"/>
                    </a:solidFill>
                    <a:latin typeface="Times New Roman" pitchFamily="18" charset="0"/>
                  </a:rPr>
                  <a:t>5 Degrees</a:t>
                </a:r>
              </a:p>
            </p:txBody>
          </p:sp>
          <p:sp>
            <p:nvSpPr>
              <p:cNvPr id="17" name="Line 26"/>
              <p:cNvSpPr>
                <a:spLocks noChangeShapeType="1"/>
              </p:cNvSpPr>
              <p:nvPr/>
            </p:nvSpPr>
            <p:spPr bwMode="auto">
              <a:xfrm flipV="1">
                <a:off x="2304" y="1488"/>
                <a:ext cx="384" cy="336"/>
              </a:xfrm>
              <a:prstGeom prst="line">
                <a:avLst/>
              </a:prstGeom>
              <a:noFill/>
              <a:ln w="28575">
                <a:solidFill>
                  <a:schemeClr val="bg2"/>
                </a:solidFill>
                <a:round/>
                <a:headEnd/>
                <a:tailEnd type="triangle" w="med" len="med"/>
              </a:ln>
            </p:spPr>
            <p:txBody>
              <a:bodyPr wrap="none" anchor="ctr"/>
              <a:lstStyle/>
              <a:p>
                <a:endParaRPr lang="en-US" dirty="0"/>
              </a:p>
            </p:txBody>
          </p:sp>
          <p:sp>
            <p:nvSpPr>
              <p:cNvPr id="18" name="Line 27"/>
              <p:cNvSpPr>
                <a:spLocks noChangeShapeType="1"/>
              </p:cNvSpPr>
              <p:nvPr/>
            </p:nvSpPr>
            <p:spPr bwMode="auto">
              <a:xfrm>
                <a:off x="2304" y="864"/>
                <a:ext cx="384" cy="336"/>
              </a:xfrm>
              <a:prstGeom prst="line">
                <a:avLst/>
              </a:prstGeom>
              <a:noFill/>
              <a:ln w="28575">
                <a:solidFill>
                  <a:schemeClr val="bg2"/>
                </a:solidFill>
                <a:round/>
                <a:headEnd/>
                <a:tailEnd type="triangle" w="med" len="med"/>
              </a:ln>
            </p:spPr>
            <p:txBody>
              <a:bodyPr wrap="none" anchor="ctr"/>
              <a:lstStyle/>
              <a:p>
                <a:endParaRPr lang="en-US" dirty="0"/>
              </a:p>
            </p:txBody>
          </p:sp>
        </p:grpSp>
        <p:sp>
          <p:nvSpPr>
            <p:cNvPr id="22" name="Line 28"/>
            <p:cNvSpPr>
              <a:spLocks noChangeShapeType="1"/>
            </p:cNvSpPr>
            <p:nvPr/>
          </p:nvSpPr>
          <p:spPr bwMode="auto">
            <a:xfrm flipH="1">
              <a:off x="1919514" y="2079171"/>
              <a:ext cx="6019800" cy="685800"/>
            </a:xfrm>
            <a:prstGeom prst="line">
              <a:avLst/>
            </a:prstGeom>
            <a:noFill/>
            <a:ln w="28575">
              <a:solidFill>
                <a:schemeClr val="bg2"/>
              </a:solidFill>
              <a:round/>
              <a:headEnd/>
              <a:tailEnd/>
            </a:ln>
          </p:spPr>
          <p:txBody>
            <a:bodyPr wrap="none" anchor="ctr"/>
            <a:lstStyle/>
            <a:p>
              <a:endParaRPr lang="en-US" dirty="0"/>
            </a:p>
          </p:txBody>
        </p:sp>
        <p:sp>
          <p:nvSpPr>
            <p:cNvPr id="23" name="Line 30"/>
            <p:cNvSpPr>
              <a:spLocks noChangeShapeType="1"/>
            </p:cNvSpPr>
            <p:nvPr/>
          </p:nvSpPr>
          <p:spPr bwMode="auto">
            <a:xfrm rot="80307" flipH="1" flipV="1">
              <a:off x="1975986" y="2459716"/>
              <a:ext cx="1905000" cy="228600"/>
            </a:xfrm>
            <a:prstGeom prst="line">
              <a:avLst/>
            </a:prstGeom>
            <a:noFill/>
            <a:ln w="28575">
              <a:solidFill>
                <a:schemeClr val="bg2"/>
              </a:solidFill>
              <a:round/>
              <a:headEnd type="none" w="sm" len="sm"/>
              <a:tailEnd type="none" w="sm" len="sm"/>
            </a:ln>
          </p:spPr>
          <p:txBody>
            <a:bodyPr wrap="none" anchor="ctr"/>
            <a:lstStyle/>
            <a:p>
              <a:endParaRPr lang="en-US" dirty="0"/>
            </a:p>
          </p:txBody>
        </p:sp>
        <p:pic>
          <p:nvPicPr>
            <p:cNvPr id="35" name="Picture 13" descr="untitled4"/>
            <p:cNvPicPr>
              <a:picLocks noChangeAspect="1" noChangeArrowheads="1"/>
            </p:cNvPicPr>
            <p:nvPr/>
          </p:nvPicPr>
          <p:blipFill>
            <a:blip r:embed="rId4" cstate="print"/>
            <a:srcRect/>
            <a:stretch>
              <a:fillRect/>
            </a:stretch>
          </p:blipFill>
          <p:spPr bwMode="auto">
            <a:xfrm>
              <a:off x="1273629" y="4129314"/>
              <a:ext cx="2667000" cy="2362200"/>
            </a:xfrm>
            <a:prstGeom prst="rect">
              <a:avLst/>
            </a:prstGeom>
            <a:noFill/>
            <a:ln w="9525">
              <a:noFill/>
              <a:miter lim="800000"/>
              <a:headEnd/>
              <a:tailEnd/>
            </a:ln>
          </p:spPr>
        </p:pic>
        <p:grpSp>
          <p:nvGrpSpPr>
            <p:cNvPr id="24" name="Group 2"/>
            <p:cNvGrpSpPr>
              <a:grpSpLocks/>
            </p:cNvGrpSpPr>
            <p:nvPr/>
          </p:nvGrpSpPr>
          <p:grpSpPr bwMode="auto">
            <a:xfrm>
              <a:off x="3581400" y="3824514"/>
              <a:ext cx="5562600" cy="2743200"/>
              <a:chOff x="2112" y="2208"/>
              <a:chExt cx="3504" cy="1728"/>
            </a:xfrm>
          </p:grpSpPr>
          <p:graphicFrame>
            <p:nvGraphicFramePr>
              <p:cNvPr id="25" name="Object 3"/>
              <p:cNvGraphicFramePr>
                <a:graphicFrameLocks noChangeAspect="1"/>
              </p:cNvGraphicFramePr>
              <p:nvPr/>
            </p:nvGraphicFramePr>
            <p:xfrm>
              <a:off x="4224" y="2208"/>
              <a:ext cx="1136" cy="1728"/>
            </p:xfrm>
            <a:graphic>
              <a:graphicData uri="http://schemas.openxmlformats.org/presentationml/2006/ole">
                <p:oleObj spid="_x0000_s209926" name="Bitmap Image" r:id="rId6" imgW="2048161" imgH="3115110" progId="PBrush">
                  <p:embed/>
                </p:oleObj>
              </a:graphicData>
            </a:graphic>
          </p:graphicFrame>
          <p:sp>
            <p:nvSpPr>
              <p:cNvPr id="26" name="Line 4"/>
              <p:cNvSpPr>
                <a:spLocks noChangeShapeType="1"/>
              </p:cNvSpPr>
              <p:nvPr/>
            </p:nvSpPr>
            <p:spPr bwMode="auto">
              <a:xfrm>
                <a:off x="5184" y="2256"/>
                <a:ext cx="384" cy="0"/>
              </a:xfrm>
              <a:prstGeom prst="line">
                <a:avLst/>
              </a:prstGeom>
              <a:noFill/>
              <a:ln w="28575">
                <a:solidFill>
                  <a:schemeClr val="bg2"/>
                </a:solidFill>
                <a:round/>
                <a:headEnd/>
                <a:tailEnd/>
              </a:ln>
            </p:spPr>
            <p:txBody>
              <a:bodyPr wrap="none" anchor="ctr"/>
              <a:lstStyle/>
              <a:p>
                <a:endParaRPr lang="en-US" dirty="0"/>
              </a:p>
            </p:txBody>
          </p:sp>
          <p:sp>
            <p:nvSpPr>
              <p:cNvPr id="27" name="Line 5"/>
              <p:cNvSpPr>
                <a:spLocks noChangeShapeType="1"/>
              </p:cNvSpPr>
              <p:nvPr/>
            </p:nvSpPr>
            <p:spPr bwMode="auto">
              <a:xfrm>
                <a:off x="5232" y="3792"/>
                <a:ext cx="384" cy="0"/>
              </a:xfrm>
              <a:prstGeom prst="line">
                <a:avLst/>
              </a:prstGeom>
              <a:noFill/>
              <a:ln w="28575">
                <a:solidFill>
                  <a:schemeClr val="bg2"/>
                </a:solidFill>
                <a:round/>
                <a:headEnd/>
                <a:tailEnd/>
              </a:ln>
            </p:spPr>
            <p:txBody>
              <a:bodyPr wrap="none" anchor="ctr"/>
              <a:lstStyle/>
              <a:p>
                <a:endParaRPr lang="en-US" dirty="0"/>
              </a:p>
            </p:txBody>
          </p:sp>
          <p:sp>
            <p:nvSpPr>
              <p:cNvPr id="28" name="Line 6"/>
              <p:cNvSpPr>
                <a:spLocks noChangeShapeType="1"/>
              </p:cNvSpPr>
              <p:nvPr/>
            </p:nvSpPr>
            <p:spPr bwMode="auto">
              <a:xfrm flipV="1">
                <a:off x="5376" y="2256"/>
                <a:ext cx="0" cy="720"/>
              </a:xfrm>
              <a:prstGeom prst="line">
                <a:avLst/>
              </a:prstGeom>
              <a:noFill/>
              <a:ln w="28575">
                <a:solidFill>
                  <a:schemeClr val="bg2"/>
                </a:solidFill>
                <a:round/>
                <a:headEnd/>
                <a:tailEnd type="triangle" w="med" len="med"/>
              </a:ln>
            </p:spPr>
            <p:txBody>
              <a:bodyPr wrap="none" anchor="ctr"/>
              <a:lstStyle/>
              <a:p>
                <a:endParaRPr lang="en-US" dirty="0"/>
              </a:p>
            </p:txBody>
          </p:sp>
          <p:sp>
            <p:nvSpPr>
              <p:cNvPr id="29" name="Line 7"/>
              <p:cNvSpPr>
                <a:spLocks noChangeShapeType="1"/>
              </p:cNvSpPr>
              <p:nvPr/>
            </p:nvSpPr>
            <p:spPr bwMode="auto">
              <a:xfrm>
                <a:off x="5376" y="3168"/>
                <a:ext cx="0" cy="624"/>
              </a:xfrm>
              <a:prstGeom prst="line">
                <a:avLst/>
              </a:prstGeom>
              <a:noFill/>
              <a:ln w="28575">
                <a:solidFill>
                  <a:schemeClr val="bg2"/>
                </a:solidFill>
                <a:round/>
                <a:headEnd/>
                <a:tailEnd type="triangle" w="med" len="med"/>
              </a:ln>
            </p:spPr>
            <p:txBody>
              <a:bodyPr wrap="none" anchor="ctr"/>
              <a:lstStyle/>
              <a:p>
                <a:endParaRPr lang="en-US" dirty="0"/>
              </a:p>
            </p:txBody>
          </p:sp>
          <p:sp>
            <p:nvSpPr>
              <p:cNvPr id="30" name="Line 8"/>
              <p:cNvSpPr>
                <a:spLocks noChangeShapeType="1"/>
              </p:cNvSpPr>
              <p:nvPr/>
            </p:nvSpPr>
            <p:spPr bwMode="auto">
              <a:xfrm flipH="1" flipV="1">
                <a:off x="2112" y="3072"/>
                <a:ext cx="2400" cy="720"/>
              </a:xfrm>
              <a:prstGeom prst="line">
                <a:avLst/>
              </a:prstGeom>
              <a:noFill/>
              <a:ln w="28575">
                <a:solidFill>
                  <a:schemeClr val="bg2"/>
                </a:solidFill>
                <a:round/>
                <a:headEnd/>
                <a:tailEnd/>
              </a:ln>
            </p:spPr>
            <p:txBody>
              <a:bodyPr wrap="none" anchor="ctr"/>
              <a:lstStyle/>
              <a:p>
                <a:endParaRPr lang="en-US" dirty="0"/>
              </a:p>
            </p:txBody>
          </p:sp>
          <p:sp>
            <p:nvSpPr>
              <p:cNvPr id="31" name="Text Box 9"/>
              <p:cNvSpPr txBox="1">
                <a:spLocks noChangeArrowheads="1"/>
              </p:cNvSpPr>
              <p:nvPr/>
            </p:nvSpPr>
            <p:spPr bwMode="auto">
              <a:xfrm>
                <a:off x="3312" y="2976"/>
                <a:ext cx="1152" cy="288"/>
              </a:xfrm>
              <a:prstGeom prst="rect">
                <a:avLst/>
              </a:prstGeom>
              <a:noFill/>
              <a:ln w="9525">
                <a:noFill/>
                <a:miter lim="800000"/>
                <a:headEnd/>
                <a:tailEnd/>
              </a:ln>
            </p:spPr>
            <p:txBody>
              <a:bodyPr>
                <a:spAutoFit/>
              </a:bodyPr>
              <a:lstStyle/>
              <a:p>
                <a:pPr>
                  <a:spcBef>
                    <a:spcPct val="50000"/>
                  </a:spcBef>
                </a:pPr>
                <a:r>
                  <a:rPr lang="en-US" sz="2400" dirty="0">
                    <a:solidFill>
                      <a:srgbClr val="663300"/>
                    </a:solidFill>
                    <a:latin typeface="Times New Roman" pitchFamily="18" charset="0"/>
                  </a:rPr>
                  <a:t>10 Degrees</a:t>
                </a:r>
              </a:p>
            </p:txBody>
          </p:sp>
          <p:sp>
            <p:nvSpPr>
              <p:cNvPr id="32" name="Line 10"/>
              <p:cNvSpPr>
                <a:spLocks noChangeShapeType="1"/>
              </p:cNvSpPr>
              <p:nvPr/>
            </p:nvSpPr>
            <p:spPr bwMode="auto">
              <a:xfrm>
                <a:off x="2352" y="2592"/>
                <a:ext cx="432" cy="240"/>
              </a:xfrm>
              <a:prstGeom prst="line">
                <a:avLst/>
              </a:prstGeom>
              <a:noFill/>
              <a:ln w="28575">
                <a:solidFill>
                  <a:schemeClr val="bg2"/>
                </a:solidFill>
                <a:round/>
                <a:headEnd/>
                <a:tailEnd type="triangle" w="med" len="med"/>
              </a:ln>
            </p:spPr>
            <p:txBody>
              <a:bodyPr wrap="none" anchor="ctr"/>
              <a:lstStyle/>
              <a:p>
                <a:endParaRPr lang="en-US" dirty="0"/>
              </a:p>
            </p:txBody>
          </p:sp>
          <p:sp>
            <p:nvSpPr>
              <p:cNvPr id="33" name="Line 11"/>
              <p:cNvSpPr>
                <a:spLocks noChangeShapeType="1"/>
              </p:cNvSpPr>
              <p:nvPr/>
            </p:nvSpPr>
            <p:spPr bwMode="auto">
              <a:xfrm flipV="1">
                <a:off x="2352" y="3312"/>
                <a:ext cx="432" cy="336"/>
              </a:xfrm>
              <a:prstGeom prst="line">
                <a:avLst/>
              </a:prstGeom>
              <a:noFill/>
              <a:ln w="28575">
                <a:solidFill>
                  <a:schemeClr val="bg2"/>
                </a:solidFill>
                <a:round/>
                <a:headEnd/>
                <a:tailEnd type="triangle" w="med" len="med"/>
              </a:ln>
            </p:spPr>
            <p:txBody>
              <a:bodyPr wrap="none" anchor="ctr"/>
              <a:lstStyle/>
              <a:p>
                <a:endParaRPr lang="en-US" dirty="0"/>
              </a:p>
            </p:txBody>
          </p:sp>
          <p:sp>
            <p:nvSpPr>
              <p:cNvPr id="34" name="Line 12"/>
              <p:cNvSpPr>
                <a:spLocks noChangeShapeType="1"/>
              </p:cNvSpPr>
              <p:nvPr/>
            </p:nvSpPr>
            <p:spPr bwMode="auto">
              <a:xfrm flipV="1">
                <a:off x="2160" y="2256"/>
                <a:ext cx="2640" cy="816"/>
              </a:xfrm>
              <a:prstGeom prst="line">
                <a:avLst/>
              </a:prstGeom>
              <a:noFill/>
              <a:ln w="28575">
                <a:solidFill>
                  <a:schemeClr val="bg2"/>
                </a:solidFill>
                <a:round/>
                <a:headEnd/>
                <a:tailEnd/>
              </a:ln>
            </p:spPr>
            <p:txBody>
              <a:bodyPr wrap="none" anchor="ctr"/>
              <a:lstStyle/>
              <a:p>
                <a:endParaRPr lang="en-US" dirty="0"/>
              </a:p>
            </p:txBody>
          </p:sp>
        </p:grpSp>
        <p:sp>
          <p:nvSpPr>
            <p:cNvPr id="36" name="Rectangle 35"/>
            <p:cNvSpPr/>
            <p:nvPr/>
          </p:nvSpPr>
          <p:spPr>
            <a:xfrm>
              <a:off x="8120963" y="4880076"/>
              <a:ext cx="1023037" cy="523220"/>
            </a:xfrm>
            <a:prstGeom prst="rect">
              <a:avLst/>
            </a:prstGeom>
          </p:spPr>
          <p:txBody>
            <a:bodyPr wrap="none">
              <a:spAutoFit/>
            </a:bodyPr>
            <a:lstStyle/>
            <a:p>
              <a:r>
                <a:rPr lang="en-US" dirty="0" smtClean="0">
                  <a:solidFill>
                    <a:srgbClr val="663300"/>
                  </a:solidFill>
                  <a:latin typeface="Times New Roman" pitchFamily="18" charset="0"/>
                </a:rPr>
                <a:t> 30 Ft</a:t>
              </a:r>
              <a:endParaRPr lang="en-US" dirty="0"/>
            </a:p>
          </p:txBody>
        </p:sp>
        <p:sp>
          <p:nvSpPr>
            <p:cNvPr id="37" name="Text Box 15"/>
            <p:cNvSpPr txBox="1">
              <a:spLocks noChangeArrowheads="1"/>
            </p:cNvSpPr>
            <p:nvPr/>
          </p:nvSpPr>
          <p:spPr bwMode="auto">
            <a:xfrm>
              <a:off x="7260771" y="3243943"/>
              <a:ext cx="1438275" cy="519113"/>
            </a:xfrm>
            <a:prstGeom prst="rect">
              <a:avLst/>
            </a:prstGeom>
            <a:noFill/>
            <a:ln w="12700">
              <a:noFill/>
              <a:miter lim="800000"/>
              <a:headEnd type="none" w="sm" len="sm"/>
              <a:tailEnd type="none" w="sm" len="sm"/>
            </a:ln>
          </p:spPr>
          <p:txBody>
            <a:bodyPr wrap="none">
              <a:spAutoFit/>
            </a:bodyPr>
            <a:lstStyle/>
            <a:p>
              <a:r>
                <a:rPr lang="en-US" b="1" dirty="0">
                  <a:solidFill>
                    <a:srgbClr val="663300"/>
                  </a:solidFill>
                  <a:latin typeface="Times New Roman" pitchFamily="18" charset="0"/>
                </a:rPr>
                <a:t>1000 FT</a:t>
              </a:r>
            </a:p>
          </p:txBody>
        </p:sp>
        <p:sp>
          <p:nvSpPr>
            <p:cNvPr id="39" name="Line 31"/>
            <p:cNvSpPr>
              <a:spLocks noChangeShapeType="1"/>
            </p:cNvSpPr>
            <p:nvPr/>
          </p:nvSpPr>
          <p:spPr bwMode="auto">
            <a:xfrm flipH="1" flipV="1">
              <a:off x="2217058" y="4873171"/>
              <a:ext cx="1524000" cy="381000"/>
            </a:xfrm>
            <a:prstGeom prst="line">
              <a:avLst/>
            </a:prstGeom>
            <a:noFill/>
            <a:ln w="28575">
              <a:solidFill>
                <a:schemeClr val="bg2"/>
              </a:solidFill>
              <a:round/>
              <a:headEnd type="none" w="sm" len="sm"/>
              <a:tailEnd type="none" w="sm" len="sm"/>
            </a:ln>
          </p:spPr>
          <p:txBody>
            <a:bodyPr wrap="none" anchor="ctr"/>
            <a:lstStyle/>
            <a:p>
              <a:endParaRPr lang="en-US" dirty="0"/>
            </a:p>
          </p:txBody>
        </p:sp>
        <p:sp>
          <p:nvSpPr>
            <p:cNvPr id="40" name="Line 32"/>
            <p:cNvSpPr>
              <a:spLocks noChangeShapeType="1"/>
            </p:cNvSpPr>
            <p:nvPr/>
          </p:nvSpPr>
          <p:spPr bwMode="auto">
            <a:xfrm flipH="1">
              <a:off x="2169886" y="5152571"/>
              <a:ext cx="1676400" cy="381000"/>
            </a:xfrm>
            <a:prstGeom prst="line">
              <a:avLst/>
            </a:prstGeom>
            <a:noFill/>
            <a:ln w="28575">
              <a:solidFill>
                <a:schemeClr val="bg2"/>
              </a:solidFill>
              <a:round/>
              <a:headEnd type="none" w="sm" len="sm"/>
              <a:tailEnd type="none" w="sm" len="sm"/>
            </a:ln>
          </p:spPr>
          <p:txBody>
            <a:bodyPr wrap="none" anchor="ctr"/>
            <a:lstStyle/>
            <a:p>
              <a:endParaRPr lang="en-US" dirty="0"/>
            </a:p>
          </p:txBody>
        </p:sp>
      </p:gr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175657" y="5272899"/>
            <a:ext cx="7968343" cy="1585101"/>
          </a:xfrm>
          <a:prstGeom prst="rect">
            <a:avLst/>
          </a:prstGeom>
        </p:spPr>
        <p:txBody>
          <a:bodyPr wrap="none" fromWordArt="1">
            <a:prstTxWarp prst="textCascadeUp">
              <a:avLst>
                <a:gd name="adj" fmla="val 28569"/>
              </a:avLst>
            </a:prstTxWarp>
          </a:bodyPr>
          <a:lstStyle/>
          <a:p>
            <a:pPr algn="ctr"/>
            <a:r>
              <a:rPr lang="en-US" sz="3600" kern="10" dirty="0">
                <a:ln w="9525">
                  <a:solidFill>
                    <a:srgbClr val="000000"/>
                  </a:solidFill>
                  <a:round/>
                  <a:headEnd type="none" w="sm" len="sm"/>
                  <a:tailEnd type="none" w="sm" len="sm"/>
                </a:ln>
                <a:solidFill>
                  <a:srgbClr val="969696"/>
                </a:solidFill>
                <a:latin typeface="Arial Black"/>
              </a:rPr>
              <a:t>DECREASE IN SIZE</a:t>
            </a:r>
          </a:p>
        </p:txBody>
      </p:sp>
      <p:sp>
        <p:nvSpPr>
          <p:cNvPr id="9" name="WordArt 2"/>
          <p:cNvSpPr>
            <a:spLocks noChangeArrowheads="1" noChangeShapeType="1" noTextEdit="1"/>
          </p:cNvSpPr>
          <p:nvPr/>
        </p:nvSpPr>
        <p:spPr bwMode="auto">
          <a:xfrm>
            <a:off x="1219200" y="988142"/>
            <a:ext cx="7924800" cy="1620478"/>
          </a:xfrm>
          <a:prstGeom prst="rect">
            <a:avLst/>
          </a:prstGeom>
        </p:spPr>
        <p:txBody>
          <a:bodyPr wrap="none" fromWordArt="1">
            <a:prstTxWarp prst="textCascadeDown">
              <a:avLst>
                <a:gd name="adj" fmla="val 29394"/>
              </a:avLst>
            </a:prstTxWarp>
          </a:bodyPr>
          <a:lstStyle/>
          <a:p>
            <a:pPr algn="ctr"/>
            <a:r>
              <a:rPr lang="en-US" sz="3600" kern="10" dirty="0" smtClean="0">
                <a:ln w="9525">
                  <a:solidFill>
                    <a:srgbClr val="000000"/>
                  </a:solidFill>
                  <a:round/>
                  <a:headEnd type="none" w="sm" len="sm"/>
                  <a:tailEnd type="none" w="sm" len="sm"/>
                </a:ln>
                <a:solidFill>
                  <a:srgbClr val="969696"/>
                </a:solidFill>
                <a:latin typeface="Arial Black"/>
              </a:rPr>
              <a:t>INCREASE IN SIZE</a:t>
            </a:r>
            <a:endParaRPr lang="en-US" sz="3600" kern="10" dirty="0">
              <a:ln w="9525">
                <a:solidFill>
                  <a:srgbClr val="000000"/>
                </a:solidFill>
                <a:round/>
                <a:headEnd type="none" w="sm" len="sm"/>
                <a:tailEnd type="none" w="sm" len="sm"/>
              </a:ln>
              <a:solidFill>
                <a:srgbClr val="969696"/>
              </a:solidFill>
              <a:latin typeface="Arial Black"/>
            </a:endParaRPr>
          </a:p>
        </p:txBody>
      </p:sp>
      <p:sp>
        <p:nvSpPr>
          <p:cNvPr id="8" name="WordArt 3"/>
          <p:cNvSpPr>
            <a:spLocks noChangeArrowheads="1" noChangeShapeType="1" noTextEdit="1"/>
          </p:cNvSpPr>
          <p:nvPr/>
        </p:nvSpPr>
        <p:spPr bwMode="auto">
          <a:xfrm rot="21407728">
            <a:off x="-1330738" y="489354"/>
            <a:ext cx="7968343" cy="2409372"/>
          </a:xfrm>
          <a:prstGeom prst="rect">
            <a:avLst/>
          </a:prstGeom>
        </p:spPr>
        <p:txBody>
          <a:bodyPr wrap="none" fromWordArt="1">
            <a:prstTxWarp prst="textCascadeUp">
              <a:avLst>
                <a:gd name="adj" fmla="val 100000"/>
              </a:avLst>
            </a:prstTxWarp>
          </a:bodyPr>
          <a:lstStyle/>
          <a:p>
            <a:pPr algn="ctr"/>
            <a:endParaRPr lang="en-US" sz="3600" kern="10" dirty="0">
              <a:ln w="9525">
                <a:solidFill>
                  <a:srgbClr val="000000"/>
                </a:solidFill>
                <a:round/>
                <a:headEnd type="none" w="sm" len="sm"/>
                <a:tailEnd type="none" w="sm" len="sm"/>
              </a:ln>
              <a:solidFill>
                <a:srgbClr val="969696"/>
              </a:solidFill>
              <a:latin typeface="Arial Black"/>
            </a:endParaRPr>
          </a:p>
        </p:txBody>
      </p:sp>
      <p:sp>
        <p:nvSpPr>
          <p:cNvPr id="11" name="Title 10"/>
          <p:cNvSpPr>
            <a:spLocks noGrp="1"/>
          </p:cNvSpPr>
          <p:nvPr>
            <p:ph type="title"/>
          </p:nvPr>
        </p:nvSpPr>
        <p:spPr/>
        <p:txBody>
          <a:bodyPr/>
          <a:lstStyle/>
          <a:p>
            <a:r>
              <a:rPr lang="en-US" dirty="0" smtClean="0"/>
              <a:t>Increase (or Decrease) in Size</a:t>
            </a:r>
            <a:endParaRPr lang="en-US" dirty="0"/>
          </a:p>
        </p:txBody>
      </p:sp>
      <p:pic>
        <p:nvPicPr>
          <p:cNvPr id="21" name="Picture 2053"/>
          <p:cNvPicPr preferRelativeResize="0">
            <a:picLocks noChangeAspect="1" noChangeArrowheads="1"/>
          </p:cNvPicPr>
          <p:nvPr/>
        </p:nvPicPr>
        <p:blipFill>
          <a:blip r:embed="rId3" cstate="print"/>
          <a:srcRect/>
          <a:stretch>
            <a:fillRect/>
          </a:stretch>
        </p:blipFill>
        <p:spPr bwMode="auto">
          <a:xfrm>
            <a:off x="3613102" y="3799314"/>
            <a:ext cx="3274396" cy="125938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1+#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6" presetClass="emph" presetSubtype="0" fill="hold" nodeType="withEffect">
                                  <p:stCondLst>
                                    <p:cond delay="0"/>
                                  </p:stCondLst>
                                  <p:childTnLst>
                                    <p:animScale>
                                      <p:cBhvr>
                                        <p:cTn id="10" dur="2000" fill="hold"/>
                                        <p:tgtEl>
                                          <p:spTgt spid="2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xit" presetSubtype="9" fill="hold" nodeType="clickEffect">
                                  <p:stCondLst>
                                    <p:cond delay="0"/>
                                  </p:stCondLst>
                                  <p:childTnLst>
                                    <p:anim calcmode="lin" valueType="num">
                                      <p:cBhvr additive="base">
                                        <p:cTn id="14" dur="2000"/>
                                        <p:tgtEl>
                                          <p:spTgt spid="21"/>
                                        </p:tgtEl>
                                        <p:attrNameLst>
                                          <p:attrName>ppt_x</p:attrName>
                                        </p:attrNameLst>
                                      </p:cBhvr>
                                      <p:tavLst>
                                        <p:tav tm="0">
                                          <p:val>
                                            <p:strVal val="ppt_x"/>
                                          </p:val>
                                        </p:tav>
                                        <p:tav tm="100000">
                                          <p:val>
                                            <p:strVal val="0-ppt_w/2"/>
                                          </p:val>
                                        </p:tav>
                                      </p:tavLst>
                                    </p:anim>
                                    <p:anim calcmode="lin" valueType="num">
                                      <p:cBhvr additive="base">
                                        <p:cTn id="15" dur="2000"/>
                                        <p:tgtEl>
                                          <p:spTgt spid="21"/>
                                        </p:tgtEl>
                                        <p:attrNameLst>
                                          <p:attrName>ppt_y</p:attrName>
                                        </p:attrNameLst>
                                      </p:cBhvr>
                                      <p:tavLst>
                                        <p:tav tm="0">
                                          <p:val>
                                            <p:strVal val="ppt_y"/>
                                          </p:val>
                                        </p:tav>
                                        <p:tav tm="100000">
                                          <p:val>
                                            <p:strVal val="0-ppt_h/2"/>
                                          </p:val>
                                        </p:tav>
                                      </p:tavLst>
                                    </p:anim>
                                    <p:set>
                                      <p:cBhvr>
                                        <p:cTn id="16" dur="1" fill="hold">
                                          <p:stCondLst>
                                            <p:cond delay="1999"/>
                                          </p:stCondLst>
                                        </p:cTn>
                                        <p:tgtEl>
                                          <p:spTgt spid="21"/>
                                        </p:tgtEl>
                                        <p:attrNameLst>
                                          <p:attrName>style.visibility</p:attrName>
                                        </p:attrNameLst>
                                      </p:cBhvr>
                                      <p:to>
                                        <p:strVal val="hidden"/>
                                      </p:to>
                                    </p:set>
                                  </p:childTnLst>
                                </p:cTn>
                              </p:par>
                              <p:par>
                                <p:cTn id="17" presetID="6" presetClass="emph" presetSubtype="0" fill="hold" nodeType="withEffect">
                                  <p:stCondLst>
                                    <p:cond delay="0"/>
                                  </p:stCondLst>
                                  <p:childTnLst>
                                    <p:animScale>
                                      <p:cBhvr>
                                        <p:cTn id="18"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Eyetricks1"/>
          <p:cNvPicPr>
            <a:picLocks noGrp="1" noChangeAspect="1" noChangeArrowheads="1"/>
          </p:cNvPicPr>
          <p:nvPr>
            <p:ph/>
          </p:nvPr>
        </p:nvPicPr>
        <p:blipFill>
          <a:blip r:embed="rId3" cstate="print"/>
          <a:srcRect/>
          <a:stretch>
            <a:fillRect/>
          </a:stretch>
        </p:blipFill>
        <p:spPr>
          <a:xfrm>
            <a:off x="10819" y="1"/>
            <a:ext cx="9133181" cy="6858000"/>
          </a:xfrm>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Terrestrial Association</a:t>
            </a:r>
            <a:endParaRPr lang="en-US" dirty="0"/>
          </a:p>
        </p:txBody>
      </p:sp>
      <p:pic>
        <p:nvPicPr>
          <p:cNvPr id="10" name="Picture 2050" descr="untitled4"/>
          <p:cNvPicPr>
            <a:picLocks noChangeAspect="1" noChangeArrowheads="1"/>
          </p:cNvPicPr>
          <p:nvPr/>
        </p:nvPicPr>
        <p:blipFill>
          <a:blip r:embed="rId3" cstate="print"/>
          <a:srcRect/>
          <a:stretch>
            <a:fillRect/>
          </a:stretch>
        </p:blipFill>
        <p:spPr bwMode="auto">
          <a:xfrm>
            <a:off x="1295400" y="2307771"/>
            <a:ext cx="2667000" cy="2801258"/>
          </a:xfrm>
          <a:prstGeom prst="rect">
            <a:avLst/>
          </a:prstGeom>
          <a:noFill/>
          <a:ln w="9525">
            <a:noFill/>
            <a:miter lim="800000"/>
            <a:headEnd/>
            <a:tailEnd/>
          </a:ln>
        </p:spPr>
      </p:pic>
      <p:sp>
        <p:nvSpPr>
          <p:cNvPr id="11" name="Text Box 2056"/>
          <p:cNvSpPr txBox="1">
            <a:spLocks noChangeArrowheads="1"/>
          </p:cNvSpPr>
          <p:nvPr/>
        </p:nvSpPr>
        <p:spPr bwMode="auto">
          <a:xfrm>
            <a:off x="1825171" y="3367314"/>
            <a:ext cx="1295400" cy="519113"/>
          </a:xfrm>
          <a:prstGeom prst="rect">
            <a:avLst/>
          </a:prstGeom>
          <a:noFill/>
          <a:ln w="9525">
            <a:noFill/>
            <a:miter lim="800000"/>
            <a:headEnd/>
            <a:tailEnd/>
          </a:ln>
        </p:spPr>
        <p:txBody>
          <a:bodyPr>
            <a:spAutoFit/>
          </a:bodyPr>
          <a:lstStyle/>
          <a:p>
            <a:pPr algn="ctr">
              <a:spcBef>
                <a:spcPct val="50000"/>
              </a:spcBef>
            </a:pPr>
            <a:r>
              <a:rPr lang="en-US" b="1" dirty="0" smtClean="0">
                <a:solidFill>
                  <a:schemeClr val="bg1"/>
                </a:solidFill>
              </a:rPr>
              <a:t>Eye</a:t>
            </a:r>
            <a:endParaRPr lang="en-US" b="1" dirty="0">
              <a:solidFill>
                <a:schemeClr val="bg1"/>
              </a:solidFill>
              <a:latin typeface="Times New Roman" pitchFamily="18" charset="0"/>
            </a:endParaRPr>
          </a:p>
        </p:txBody>
      </p:sp>
      <p:sp>
        <p:nvSpPr>
          <p:cNvPr id="12" name="Line 2055"/>
          <p:cNvSpPr>
            <a:spLocks noChangeShapeType="1"/>
          </p:cNvSpPr>
          <p:nvPr/>
        </p:nvSpPr>
        <p:spPr bwMode="auto">
          <a:xfrm flipV="1">
            <a:off x="3508828" y="2082800"/>
            <a:ext cx="4191000" cy="1524000"/>
          </a:xfrm>
          <a:prstGeom prst="line">
            <a:avLst/>
          </a:prstGeom>
          <a:noFill/>
          <a:ln w="28575">
            <a:solidFill>
              <a:schemeClr val="bg2"/>
            </a:solidFill>
            <a:round/>
            <a:headEnd/>
            <a:tailEnd type="arrow" w="med" len="med"/>
          </a:ln>
        </p:spPr>
        <p:txBody>
          <a:bodyPr wrap="none" anchor="ctr"/>
          <a:lstStyle/>
          <a:p>
            <a:endParaRPr lang="en-US" dirty="0"/>
          </a:p>
        </p:txBody>
      </p:sp>
      <p:sp>
        <p:nvSpPr>
          <p:cNvPr id="13" name="Line 2054"/>
          <p:cNvSpPr>
            <a:spLocks noChangeShapeType="1"/>
          </p:cNvSpPr>
          <p:nvPr/>
        </p:nvSpPr>
        <p:spPr bwMode="auto">
          <a:xfrm>
            <a:off x="3523343" y="3664857"/>
            <a:ext cx="2571750" cy="1066800"/>
          </a:xfrm>
          <a:prstGeom prst="line">
            <a:avLst/>
          </a:prstGeom>
          <a:noFill/>
          <a:ln w="28575">
            <a:solidFill>
              <a:schemeClr val="bg2"/>
            </a:solidFill>
            <a:round/>
            <a:headEnd/>
            <a:tailEnd type="arrow" w="med" len="med"/>
          </a:ln>
        </p:spPr>
        <p:txBody>
          <a:bodyPr wrap="none" anchor="ctr"/>
          <a:lstStyle/>
          <a:p>
            <a:endParaRPr lang="en-US" dirty="0"/>
          </a:p>
        </p:txBody>
      </p:sp>
      <p:pic>
        <p:nvPicPr>
          <p:cNvPr id="15" name="Picture 2053"/>
          <p:cNvPicPr preferRelativeResize="0">
            <a:picLocks noChangeAspect="1" noChangeArrowheads="1"/>
          </p:cNvPicPr>
          <p:nvPr/>
        </p:nvPicPr>
        <p:blipFill>
          <a:blip r:embed="rId4" cstate="print"/>
          <a:srcRect/>
          <a:stretch>
            <a:fillRect/>
          </a:stretch>
        </p:blipFill>
        <p:spPr bwMode="auto">
          <a:xfrm>
            <a:off x="7540172" y="1680029"/>
            <a:ext cx="1320800" cy="508000"/>
          </a:xfrm>
          <a:prstGeom prst="rect">
            <a:avLst/>
          </a:prstGeom>
          <a:noFill/>
          <a:ln w="9525">
            <a:noFill/>
            <a:miter lim="800000"/>
            <a:headEnd/>
            <a:tailEnd/>
          </a:ln>
        </p:spPr>
      </p:pic>
      <p:pic>
        <p:nvPicPr>
          <p:cNvPr id="9" name="Picture 2053"/>
          <p:cNvPicPr preferRelativeResize="0">
            <a:picLocks noChangeAspect="1" noChangeArrowheads="1"/>
          </p:cNvPicPr>
          <p:nvPr/>
        </p:nvPicPr>
        <p:blipFill>
          <a:blip r:embed="rId4" cstate="print"/>
          <a:srcRect/>
          <a:stretch>
            <a:fillRect/>
          </a:stretch>
        </p:blipFill>
        <p:spPr bwMode="auto">
          <a:xfrm>
            <a:off x="4963549" y="4557636"/>
            <a:ext cx="3813282" cy="146664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Overlapping Contours</a:t>
            </a:r>
            <a:endParaRPr lang="en-US" dirty="0"/>
          </a:p>
        </p:txBody>
      </p:sp>
      <p:pic>
        <p:nvPicPr>
          <p:cNvPr id="11" name="Picture 3"/>
          <p:cNvPicPr>
            <a:picLocks noGrp="1" noChangeAspect="1" noChangeArrowheads="1"/>
          </p:cNvPicPr>
          <p:nvPr>
            <p:ph idx="1"/>
          </p:nvPr>
        </p:nvPicPr>
        <p:blipFill>
          <a:blip r:embed="rId4" cstate="print"/>
          <a:srcRect/>
          <a:stretch>
            <a:fillRect/>
          </a:stretch>
        </p:blipFill>
        <p:spPr>
          <a:xfrm>
            <a:off x="1120644" y="1484142"/>
            <a:ext cx="4058694" cy="4522763"/>
          </a:xfrm>
        </p:spPr>
      </p:pic>
      <p:graphicFrame>
        <p:nvGraphicFramePr>
          <p:cNvPr id="391169" name="Object 4"/>
          <p:cNvGraphicFramePr>
            <a:graphicFrameLocks noChangeAspect="1"/>
          </p:cNvGraphicFramePr>
          <p:nvPr/>
        </p:nvGraphicFramePr>
        <p:xfrm>
          <a:off x="5176911" y="1463040"/>
          <a:ext cx="3967089" cy="4445391"/>
        </p:xfrm>
        <a:graphic>
          <a:graphicData uri="http://schemas.openxmlformats.org/presentationml/2006/ole">
            <p:oleObj spid="_x0000_s391171" name="Bitmap Image" r:id="rId5" imgW="2952381" imgH="3038095" progId="PBrush">
              <p:embed/>
            </p:oleObj>
          </a:graphicData>
        </a:graphic>
      </p:graphicFrame>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1219200" y="-282380"/>
            <a:ext cx="7696200" cy="1143000"/>
          </a:xfrm>
        </p:spPr>
        <p:txBody>
          <a:bodyPr/>
          <a:lstStyle/>
          <a:p>
            <a:r>
              <a:rPr lang="en-US" dirty="0" smtClean="0"/>
              <a:t>Aerial Perspective</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1155560" y="1393371"/>
            <a:ext cx="7988440" cy="5464629"/>
          </a:xfrm>
          <a:prstGeom prst="rect">
            <a:avLst/>
          </a:prstGeom>
          <a:noFill/>
          <a:ln w="12700">
            <a:noFill/>
            <a:miter lim="800000"/>
            <a:headEnd type="none" w="sm" len="sm"/>
            <a:tailEnd type="none" w="sm" len="sm"/>
          </a:ln>
        </p:spPr>
      </p:pic>
      <p:sp>
        <p:nvSpPr>
          <p:cNvPr id="9" name="Content Placeholder 8"/>
          <p:cNvSpPr>
            <a:spLocks noGrp="1"/>
          </p:cNvSpPr>
          <p:nvPr>
            <p:ph idx="1"/>
          </p:nvPr>
        </p:nvSpPr>
        <p:spPr>
          <a:xfrm>
            <a:off x="1313329" y="970341"/>
            <a:ext cx="7620000" cy="5181600"/>
          </a:xfrm>
        </p:spPr>
        <p:txBody>
          <a:bodyPr/>
          <a:lstStyle/>
          <a:p>
            <a:r>
              <a:rPr lang="en-US" dirty="0" smtClean="0"/>
              <a:t>An object’s clarity and its shadow are perceived by the brain as cues for estimating distance</a:t>
            </a:r>
            <a:endParaRPr lang="en-US" dirty="0"/>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05100" y="3048000"/>
            <a:ext cx="2667000" cy="1916113"/>
          </a:xfrm>
          <a:prstGeom prst="rect">
            <a:avLst/>
          </a:prstGeom>
          <a:noFill/>
          <a:ln w="12700">
            <a:noFill/>
            <a:miter lim="800000"/>
            <a:headEnd type="none" w="sm" len="sm"/>
            <a:tailEnd type="none" w="sm" len="sm"/>
          </a:ln>
        </p:spPr>
      </p:pic>
      <p:pic>
        <p:nvPicPr>
          <p:cNvPr id="5939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143000"/>
            <a:ext cx="2667000" cy="1916113"/>
          </a:xfrm>
          <a:prstGeom prst="rect">
            <a:avLst/>
          </a:prstGeom>
          <a:noFill/>
          <a:ln w="12700">
            <a:noFill/>
            <a:miter lim="800000"/>
            <a:headEnd type="none" w="sm" len="sm"/>
            <a:tailEnd type="none" w="sm" len="sm"/>
          </a:ln>
        </p:spPr>
      </p:pic>
      <p:sp>
        <p:nvSpPr>
          <p:cNvPr id="59396"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9397"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grpSp>
        <p:nvGrpSpPr>
          <p:cNvPr id="2" name="Group 6"/>
          <p:cNvGrpSpPr>
            <a:grpSpLocks/>
          </p:cNvGrpSpPr>
          <p:nvPr/>
        </p:nvGrpSpPr>
        <p:grpSpPr bwMode="auto">
          <a:xfrm>
            <a:off x="2438400" y="2667000"/>
            <a:ext cx="3206750" cy="2366963"/>
            <a:chOff x="141" y="1008"/>
            <a:chExt cx="2020" cy="1491"/>
          </a:xfrm>
        </p:grpSpPr>
        <p:sp>
          <p:nvSpPr>
            <p:cNvPr id="295943" name="Freeform 7"/>
            <p:cNvSpPr>
              <a:spLocks/>
            </p:cNvSpPr>
            <p:nvPr/>
          </p:nvSpPr>
          <p:spPr bwMode="auto">
            <a:xfrm>
              <a:off x="694" y="1514"/>
              <a:ext cx="878" cy="554"/>
            </a:xfrm>
            <a:custGeom>
              <a:avLst/>
              <a:gdLst/>
              <a:ahLst/>
              <a:cxnLst>
                <a:cxn ang="0">
                  <a:pos x="458" y="47"/>
                </a:cxn>
                <a:cxn ang="0">
                  <a:pos x="379" y="21"/>
                </a:cxn>
                <a:cxn ang="0">
                  <a:pos x="290" y="21"/>
                </a:cxn>
                <a:cxn ang="0">
                  <a:pos x="186" y="73"/>
                </a:cxn>
                <a:cxn ang="0">
                  <a:pos x="158" y="142"/>
                </a:cxn>
                <a:cxn ang="0">
                  <a:pos x="221" y="207"/>
                </a:cxn>
                <a:cxn ang="0">
                  <a:pos x="158" y="220"/>
                </a:cxn>
                <a:cxn ang="0">
                  <a:pos x="61" y="274"/>
                </a:cxn>
                <a:cxn ang="0">
                  <a:pos x="34" y="353"/>
                </a:cxn>
                <a:cxn ang="0">
                  <a:pos x="85" y="376"/>
                </a:cxn>
                <a:cxn ang="0">
                  <a:pos x="156" y="357"/>
                </a:cxn>
                <a:cxn ang="0">
                  <a:pos x="121" y="411"/>
                </a:cxn>
                <a:cxn ang="0">
                  <a:pos x="147" y="449"/>
                </a:cxn>
                <a:cxn ang="0">
                  <a:pos x="192" y="469"/>
                </a:cxn>
                <a:cxn ang="0">
                  <a:pos x="239" y="521"/>
                </a:cxn>
                <a:cxn ang="0">
                  <a:pos x="355" y="531"/>
                </a:cxn>
                <a:cxn ang="0">
                  <a:pos x="432" y="481"/>
                </a:cxn>
                <a:cxn ang="0">
                  <a:pos x="443" y="417"/>
                </a:cxn>
                <a:cxn ang="0">
                  <a:pos x="408" y="359"/>
                </a:cxn>
                <a:cxn ang="0">
                  <a:pos x="395" y="318"/>
                </a:cxn>
                <a:cxn ang="0">
                  <a:pos x="458" y="345"/>
                </a:cxn>
                <a:cxn ang="0">
                  <a:pos x="542" y="353"/>
                </a:cxn>
                <a:cxn ang="0">
                  <a:pos x="585" y="293"/>
                </a:cxn>
                <a:cxn ang="0">
                  <a:pos x="538" y="241"/>
                </a:cxn>
                <a:cxn ang="0">
                  <a:pos x="440" y="183"/>
                </a:cxn>
                <a:cxn ang="0">
                  <a:pos x="372" y="170"/>
                </a:cxn>
                <a:cxn ang="0">
                  <a:pos x="511" y="137"/>
                </a:cxn>
                <a:cxn ang="0">
                  <a:pos x="684" y="80"/>
                </a:cxn>
                <a:cxn ang="0">
                  <a:pos x="737" y="78"/>
                </a:cxn>
                <a:cxn ang="0">
                  <a:pos x="566" y="137"/>
                </a:cxn>
                <a:cxn ang="0">
                  <a:pos x="511" y="189"/>
                </a:cxn>
                <a:cxn ang="0">
                  <a:pos x="772" y="291"/>
                </a:cxn>
                <a:cxn ang="0">
                  <a:pos x="867" y="324"/>
                </a:cxn>
                <a:cxn ang="0">
                  <a:pos x="603" y="259"/>
                </a:cxn>
                <a:cxn ang="0">
                  <a:pos x="613" y="298"/>
                </a:cxn>
                <a:cxn ang="0">
                  <a:pos x="592" y="370"/>
                </a:cxn>
                <a:cxn ang="0">
                  <a:pos x="485" y="378"/>
                </a:cxn>
                <a:cxn ang="0">
                  <a:pos x="487" y="421"/>
                </a:cxn>
                <a:cxn ang="0">
                  <a:pos x="450" y="512"/>
                </a:cxn>
                <a:cxn ang="0">
                  <a:pos x="334" y="553"/>
                </a:cxn>
                <a:cxn ang="0">
                  <a:pos x="203" y="533"/>
                </a:cxn>
                <a:cxn ang="0">
                  <a:pos x="168" y="479"/>
                </a:cxn>
                <a:cxn ang="0">
                  <a:pos x="115" y="469"/>
                </a:cxn>
                <a:cxn ang="0">
                  <a:pos x="97" y="429"/>
                </a:cxn>
                <a:cxn ang="0">
                  <a:pos x="105" y="389"/>
                </a:cxn>
                <a:cxn ang="0">
                  <a:pos x="16" y="378"/>
                </a:cxn>
                <a:cxn ang="0">
                  <a:pos x="0" y="311"/>
                </a:cxn>
                <a:cxn ang="0">
                  <a:pos x="52" y="241"/>
                </a:cxn>
                <a:cxn ang="0">
                  <a:pos x="129" y="203"/>
                </a:cxn>
                <a:cxn ang="0">
                  <a:pos x="142" y="168"/>
                </a:cxn>
                <a:cxn ang="0">
                  <a:pos x="142" y="117"/>
                </a:cxn>
                <a:cxn ang="0">
                  <a:pos x="186" y="41"/>
                </a:cxn>
                <a:cxn ang="0">
                  <a:pos x="301" y="0"/>
                </a:cxn>
                <a:cxn ang="0">
                  <a:pos x="440" y="7"/>
                </a:cxn>
                <a:cxn ang="0">
                  <a:pos x="476" y="28"/>
                </a:cxn>
              </a:cxnLst>
              <a:rect l="0" t="0" r="r" b="b"/>
              <a:pathLst>
                <a:path w="878" h="554">
                  <a:moveTo>
                    <a:pt x="476" y="28"/>
                  </a:moveTo>
                  <a:lnTo>
                    <a:pt x="458" y="47"/>
                  </a:lnTo>
                  <a:lnTo>
                    <a:pt x="408" y="38"/>
                  </a:lnTo>
                  <a:lnTo>
                    <a:pt x="379" y="21"/>
                  </a:lnTo>
                  <a:lnTo>
                    <a:pt x="345" y="15"/>
                  </a:lnTo>
                  <a:lnTo>
                    <a:pt x="290" y="21"/>
                  </a:lnTo>
                  <a:lnTo>
                    <a:pt x="227" y="45"/>
                  </a:lnTo>
                  <a:lnTo>
                    <a:pt x="186" y="73"/>
                  </a:lnTo>
                  <a:lnTo>
                    <a:pt x="168" y="106"/>
                  </a:lnTo>
                  <a:lnTo>
                    <a:pt x="158" y="142"/>
                  </a:lnTo>
                  <a:lnTo>
                    <a:pt x="182" y="187"/>
                  </a:lnTo>
                  <a:lnTo>
                    <a:pt x="221" y="207"/>
                  </a:lnTo>
                  <a:lnTo>
                    <a:pt x="218" y="216"/>
                  </a:lnTo>
                  <a:lnTo>
                    <a:pt x="158" y="220"/>
                  </a:lnTo>
                  <a:lnTo>
                    <a:pt x="97" y="239"/>
                  </a:lnTo>
                  <a:lnTo>
                    <a:pt x="61" y="274"/>
                  </a:lnTo>
                  <a:lnTo>
                    <a:pt x="34" y="318"/>
                  </a:lnTo>
                  <a:lnTo>
                    <a:pt x="34" y="353"/>
                  </a:lnTo>
                  <a:lnTo>
                    <a:pt x="52" y="372"/>
                  </a:lnTo>
                  <a:lnTo>
                    <a:pt x="85" y="376"/>
                  </a:lnTo>
                  <a:lnTo>
                    <a:pt x="139" y="365"/>
                  </a:lnTo>
                  <a:lnTo>
                    <a:pt x="156" y="357"/>
                  </a:lnTo>
                  <a:lnTo>
                    <a:pt x="142" y="370"/>
                  </a:lnTo>
                  <a:lnTo>
                    <a:pt x="121" y="411"/>
                  </a:lnTo>
                  <a:lnTo>
                    <a:pt x="121" y="429"/>
                  </a:lnTo>
                  <a:lnTo>
                    <a:pt x="147" y="449"/>
                  </a:lnTo>
                  <a:lnTo>
                    <a:pt x="192" y="449"/>
                  </a:lnTo>
                  <a:lnTo>
                    <a:pt x="192" y="469"/>
                  </a:lnTo>
                  <a:lnTo>
                    <a:pt x="203" y="506"/>
                  </a:lnTo>
                  <a:lnTo>
                    <a:pt x="239" y="521"/>
                  </a:lnTo>
                  <a:lnTo>
                    <a:pt x="301" y="531"/>
                  </a:lnTo>
                  <a:lnTo>
                    <a:pt x="355" y="531"/>
                  </a:lnTo>
                  <a:lnTo>
                    <a:pt x="408" y="508"/>
                  </a:lnTo>
                  <a:lnTo>
                    <a:pt x="432" y="481"/>
                  </a:lnTo>
                  <a:lnTo>
                    <a:pt x="443" y="449"/>
                  </a:lnTo>
                  <a:lnTo>
                    <a:pt x="443" y="417"/>
                  </a:lnTo>
                  <a:lnTo>
                    <a:pt x="440" y="385"/>
                  </a:lnTo>
                  <a:lnTo>
                    <a:pt x="408" y="359"/>
                  </a:lnTo>
                  <a:lnTo>
                    <a:pt x="387" y="324"/>
                  </a:lnTo>
                  <a:lnTo>
                    <a:pt x="395" y="318"/>
                  </a:lnTo>
                  <a:lnTo>
                    <a:pt x="432" y="333"/>
                  </a:lnTo>
                  <a:lnTo>
                    <a:pt x="458" y="345"/>
                  </a:lnTo>
                  <a:lnTo>
                    <a:pt x="503" y="353"/>
                  </a:lnTo>
                  <a:lnTo>
                    <a:pt x="542" y="353"/>
                  </a:lnTo>
                  <a:lnTo>
                    <a:pt x="577" y="333"/>
                  </a:lnTo>
                  <a:lnTo>
                    <a:pt x="585" y="293"/>
                  </a:lnTo>
                  <a:lnTo>
                    <a:pt x="574" y="268"/>
                  </a:lnTo>
                  <a:lnTo>
                    <a:pt x="538" y="241"/>
                  </a:lnTo>
                  <a:lnTo>
                    <a:pt x="497" y="210"/>
                  </a:lnTo>
                  <a:lnTo>
                    <a:pt x="440" y="183"/>
                  </a:lnTo>
                  <a:lnTo>
                    <a:pt x="400" y="175"/>
                  </a:lnTo>
                  <a:lnTo>
                    <a:pt x="372" y="170"/>
                  </a:lnTo>
                  <a:lnTo>
                    <a:pt x="395" y="158"/>
                  </a:lnTo>
                  <a:lnTo>
                    <a:pt x="511" y="137"/>
                  </a:lnTo>
                  <a:lnTo>
                    <a:pt x="585" y="117"/>
                  </a:lnTo>
                  <a:lnTo>
                    <a:pt x="684" y="80"/>
                  </a:lnTo>
                  <a:lnTo>
                    <a:pt x="734" y="61"/>
                  </a:lnTo>
                  <a:lnTo>
                    <a:pt x="737" y="78"/>
                  </a:lnTo>
                  <a:lnTo>
                    <a:pt x="630" y="113"/>
                  </a:lnTo>
                  <a:lnTo>
                    <a:pt x="566" y="137"/>
                  </a:lnTo>
                  <a:lnTo>
                    <a:pt x="494" y="170"/>
                  </a:lnTo>
                  <a:lnTo>
                    <a:pt x="511" y="189"/>
                  </a:lnTo>
                  <a:lnTo>
                    <a:pt x="648" y="246"/>
                  </a:lnTo>
                  <a:lnTo>
                    <a:pt x="772" y="291"/>
                  </a:lnTo>
                  <a:lnTo>
                    <a:pt x="877" y="318"/>
                  </a:lnTo>
                  <a:lnTo>
                    <a:pt x="867" y="324"/>
                  </a:lnTo>
                  <a:lnTo>
                    <a:pt x="708" y="285"/>
                  </a:lnTo>
                  <a:lnTo>
                    <a:pt x="603" y="259"/>
                  </a:lnTo>
                  <a:lnTo>
                    <a:pt x="595" y="268"/>
                  </a:lnTo>
                  <a:lnTo>
                    <a:pt x="613" y="298"/>
                  </a:lnTo>
                  <a:lnTo>
                    <a:pt x="613" y="333"/>
                  </a:lnTo>
                  <a:lnTo>
                    <a:pt x="592" y="370"/>
                  </a:lnTo>
                  <a:lnTo>
                    <a:pt x="542" y="378"/>
                  </a:lnTo>
                  <a:lnTo>
                    <a:pt x="485" y="378"/>
                  </a:lnTo>
                  <a:lnTo>
                    <a:pt x="471" y="378"/>
                  </a:lnTo>
                  <a:lnTo>
                    <a:pt x="487" y="421"/>
                  </a:lnTo>
                  <a:lnTo>
                    <a:pt x="476" y="462"/>
                  </a:lnTo>
                  <a:lnTo>
                    <a:pt x="450" y="512"/>
                  </a:lnTo>
                  <a:lnTo>
                    <a:pt x="395" y="546"/>
                  </a:lnTo>
                  <a:lnTo>
                    <a:pt x="334" y="553"/>
                  </a:lnTo>
                  <a:lnTo>
                    <a:pt x="245" y="550"/>
                  </a:lnTo>
                  <a:lnTo>
                    <a:pt x="203" y="533"/>
                  </a:lnTo>
                  <a:lnTo>
                    <a:pt x="177" y="512"/>
                  </a:lnTo>
                  <a:lnTo>
                    <a:pt x="168" y="479"/>
                  </a:lnTo>
                  <a:lnTo>
                    <a:pt x="168" y="469"/>
                  </a:lnTo>
                  <a:lnTo>
                    <a:pt x="115" y="469"/>
                  </a:lnTo>
                  <a:lnTo>
                    <a:pt x="97" y="449"/>
                  </a:lnTo>
                  <a:lnTo>
                    <a:pt x="97" y="429"/>
                  </a:lnTo>
                  <a:lnTo>
                    <a:pt x="97" y="409"/>
                  </a:lnTo>
                  <a:lnTo>
                    <a:pt x="105" y="389"/>
                  </a:lnTo>
                  <a:lnTo>
                    <a:pt x="68" y="391"/>
                  </a:lnTo>
                  <a:lnTo>
                    <a:pt x="16" y="378"/>
                  </a:lnTo>
                  <a:lnTo>
                    <a:pt x="5" y="350"/>
                  </a:lnTo>
                  <a:lnTo>
                    <a:pt x="0" y="311"/>
                  </a:lnTo>
                  <a:lnTo>
                    <a:pt x="16" y="274"/>
                  </a:lnTo>
                  <a:lnTo>
                    <a:pt x="52" y="241"/>
                  </a:lnTo>
                  <a:lnTo>
                    <a:pt x="87" y="222"/>
                  </a:lnTo>
                  <a:lnTo>
                    <a:pt x="129" y="203"/>
                  </a:lnTo>
                  <a:lnTo>
                    <a:pt x="165" y="203"/>
                  </a:lnTo>
                  <a:lnTo>
                    <a:pt x="142" y="168"/>
                  </a:lnTo>
                  <a:lnTo>
                    <a:pt x="139" y="142"/>
                  </a:lnTo>
                  <a:lnTo>
                    <a:pt x="142" y="117"/>
                  </a:lnTo>
                  <a:lnTo>
                    <a:pt x="158" y="78"/>
                  </a:lnTo>
                  <a:lnTo>
                    <a:pt x="186" y="41"/>
                  </a:lnTo>
                  <a:lnTo>
                    <a:pt x="230" y="21"/>
                  </a:lnTo>
                  <a:lnTo>
                    <a:pt x="301" y="0"/>
                  </a:lnTo>
                  <a:lnTo>
                    <a:pt x="382" y="2"/>
                  </a:lnTo>
                  <a:lnTo>
                    <a:pt x="440" y="7"/>
                  </a:lnTo>
                  <a:lnTo>
                    <a:pt x="467" y="15"/>
                  </a:lnTo>
                  <a:lnTo>
                    <a:pt x="476" y="2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44" name="Freeform 8"/>
            <p:cNvSpPr>
              <a:spLocks/>
            </p:cNvSpPr>
            <p:nvPr/>
          </p:nvSpPr>
          <p:spPr bwMode="auto">
            <a:xfrm>
              <a:off x="947" y="1718"/>
              <a:ext cx="103" cy="73"/>
            </a:xfrm>
            <a:custGeom>
              <a:avLst/>
              <a:gdLst/>
              <a:ahLst/>
              <a:cxnLst>
                <a:cxn ang="0">
                  <a:pos x="2" y="25"/>
                </a:cxn>
                <a:cxn ang="0">
                  <a:pos x="34" y="44"/>
                </a:cxn>
                <a:cxn ang="0">
                  <a:pos x="44" y="64"/>
                </a:cxn>
                <a:cxn ang="0">
                  <a:pos x="64" y="72"/>
                </a:cxn>
                <a:cxn ang="0">
                  <a:pos x="71" y="51"/>
                </a:cxn>
                <a:cxn ang="0">
                  <a:pos x="102" y="38"/>
                </a:cxn>
                <a:cxn ang="0">
                  <a:pos x="71" y="23"/>
                </a:cxn>
                <a:cxn ang="0">
                  <a:pos x="74" y="0"/>
                </a:cxn>
                <a:cxn ang="0">
                  <a:pos x="44" y="6"/>
                </a:cxn>
                <a:cxn ang="0">
                  <a:pos x="0" y="10"/>
                </a:cxn>
                <a:cxn ang="0">
                  <a:pos x="2" y="25"/>
                </a:cxn>
              </a:cxnLst>
              <a:rect l="0" t="0" r="r" b="b"/>
              <a:pathLst>
                <a:path w="103" h="73">
                  <a:moveTo>
                    <a:pt x="2" y="25"/>
                  </a:moveTo>
                  <a:lnTo>
                    <a:pt x="34" y="44"/>
                  </a:lnTo>
                  <a:lnTo>
                    <a:pt x="44" y="64"/>
                  </a:lnTo>
                  <a:lnTo>
                    <a:pt x="64" y="72"/>
                  </a:lnTo>
                  <a:lnTo>
                    <a:pt x="71" y="51"/>
                  </a:lnTo>
                  <a:lnTo>
                    <a:pt x="102" y="38"/>
                  </a:lnTo>
                  <a:lnTo>
                    <a:pt x="71" y="23"/>
                  </a:lnTo>
                  <a:lnTo>
                    <a:pt x="74" y="0"/>
                  </a:lnTo>
                  <a:lnTo>
                    <a:pt x="44" y="6"/>
                  </a:lnTo>
                  <a:lnTo>
                    <a:pt x="0" y="10"/>
                  </a:lnTo>
                  <a:lnTo>
                    <a:pt x="2" y="25"/>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45" name="Freeform 9"/>
            <p:cNvSpPr>
              <a:spLocks/>
            </p:cNvSpPr>
            <p:nvPr/>
          </p:nvSpPr>
          <p:spPr bwMode="auto">
            <a:xfrm>
              <a:off x="1239" y="1365"/>
              <a:ext cx="625" cy="718"/>
            </a:xfrm>
            <a:custGeom>
              <a:avLst/>
              <a:gdLst/>
              <a:ahLst/>
              <a:cxnLst>
                <a:cxn ang="0">
                  <a:pos x="170" y="26"/>
                </a:cxn>
                <a:cxn ang="0">
                  <a:pos x="30" y="28"/>
                </a:cxn>
                <a:cxn ang="0">
                  <a:pos x="0" y="71"/>
                </a:cxn>
                <a:cxn ang="0">
                  <a:pos x="62" y="58"/>
                </a:cxn>
                <a:cxn ang="0">
                  <a:pos x="134" y="38"/>
                </a:cxn>
                <a:cxn ang="0">
                  <a:pos x="199" y="71"/>
                </a:cxn>
                <a:cxn ang="0">
                  <a:pos x="146" y="132"/>
                </a:cxn>
                <a:cxn ang="0">
                  <a:pos x="154" y="177"/>
                </a:cxn>
                <a:cxn ang="0">
                  <a:pos x="208" y="130"/>
                </a:cxn>
                <a:cxn ang="0">
                  <a:pos x="252" y="132"/>
                </a:cxn>
                <a:cxn ang="0">
                  <a:pos x="339" y="142"/>
                </a:cxn>
                <a:cxn ang="0">
                  <a:pos x="436" y="181"/>
                </a:cxn>
                <a:cxn ang="0">
                  <a:pos x="466" y="229"/>
                </a:cxn>
                <a:cxn ang="0">
                  <a:pos x="457" y="272"/>
                </a:cxn>
                <a:cxn ang="0">
                  <a:pos x="386" y="288"/>
                </a:cxn>
                <a:cxn ang="0">
                  <a:pos x="329" y="307"/>
                </a:cxn>
                <a:cxn ang="0">
                  <a:pos x="489" y="318"/>
                </a:cxn>
                <a:cxn ang="0">
                  <a:pos x="579" y="378"/>
                </a:cxn>
                <a:cxn ang="0">
                  <a:pos x="579" y="506"/>
                </a:cxn>
                <a:cxn ang="0">
                  <a:pos x="529" y="541"/>
                </a:cxn>
                <a:cxn ang="0">
                  <a:pos x="555" y="560"/>
                </a:cxn>
                <a:cxn ang="0">
                  <a:pos x="597" y="618"/>
                </a:cxn>
                <a:cxn ang="0">
                  <a:pos x="552" y="682"/>
                </a:cxn>
                <a:cxn ang="0">
                  <a:pos x="431" y="701"/>
                </a:cxn>
                <a:cxn ang="0">
                  <a:pos x="305" y="655"/>
                </a:cxn>
                <a:cxn ang="0">
                  <a:pos x="249" y="671"/>
                </a:cxn>
                <a:cxn ang="0">
                  <a:pos x="400" y="713"/>
                </a:cxn>
                <a:cxn ang="0">
                  <a:pos x="569" y="697"/>
                </a:cxn>
                <a:cxn ang="0">
                  <a:pos x="624" y="632"/>
                </a:cxn>
                <a:cxn ang="0">
                  <a:pos x="605" y="553"/>
                </a:cxn>
                <a:cxn ang="0">
                  <a:pos x="600" y="513"/>
                </a:cxn>
                <a:cxn ang="0">
                  <a:pos x="608" y="385"/>
                </a:cxn>
                <a:cxn ang="0">
                  <a:pos x="537" y="307"/>
                </a:cxn>
                <a:cxn ang="0">
                  <a:pos x="502" y="240"/>
                </a:cxn>
                <a:cxn ang="0">
                  <a:pos x="427" y="145"/>
                </a:cxn>
                <a:cxn ang="0">
                  <a:pos x="315" y="117"/>
                </a:cxn>
                <a:cxn ang="0">
                  <a:pos x="252" y="90"/>
                </a:cxn>
                <a:cxn ang="0">
                  <a:pos x="302" y="0"/>
                </a:cxn>
                <a:cxn ang="0">
                  <a:pos x="213" y="40"/>
                </a:cxn>
              </a:cxnLst>
              <a:rect l="0" t="0" r="r" b="b"/>
              <a:pathLst>
                <a:path w="625" h="718">
                  <a:moveTo>
                    <a:pt x="213" y="40"/>
                  </a:moveTo>
                  <a:lnTo>
                    <a:pt x="170" y="26"/>
                  </a:lnTo>
                  <a:lnTo>
                    <a:pt x="65" y="13"/>
                  </a:lnTo>
                  <a:lnTo>
                    <a:pt x="30" y="28"/>
                  </a:lnTo>
                  <a:lnTo>
                    <a:pt x="0" y="48"/>
                  </a:lnTo>
                  <a:lnTo>
                    <a:pt x="0" y="71"/>
                  </a:lnTo>
                  <a:lnTo>
                    <a:pt x="27" y="78"/>
                  </a:lnTo>
                  <a:lnTo>
                    <a:pt x="62" y="58"/>
                  </a:lnTo>
                  <a:lnTo>
                    <a:pt x="99" y="38"/>
                  </a:lnTo>
                  <a:lnTo>
                    <a:pt x="134" y="38"/>
                  </a:lnTo>
                  <a:lnTo>
                    <a:pt x="170" y="52"/>
                  </a:lnTo>
                  <a:lnTo>
                    <a:pt x="199" y="71"/>
                  </a:lnTo>
                  <a:lnTo>
                    <a:pt x="199" y="80"/>
                  </a:lnTo>
                  <a:lnTo>
                    <a:pt x="146" y="132"/>
                  </a:lnTo>
                  <a:lnTo>
                    <a:pt x="136" y="165"/>
                  </a:lnTo>
                  <a:lnTo>
                    <a:pt x="154" y="177"/>
                  </a:lnTo>
                  <a:lnTo>
                    <a:pt x="187" y="162"/>
                  </a:lnTo>
                  <a:lnTo>
                    <a:pt x="208" y="130"/>
                  </a:lnTo>
                  <a:lnTo>
                    <a:pt x="226" y="117"/>
                  </a:lnTo>
                  <a:lnTo>
                    <a:pt x="252" y="132"/>
                  </a:lnTo>
                  <a:lnTo>
                    <a:pt x="276" y="138"/>
                  </a:lnTo>
                  <a:lnTo>
                    <a:pt x="339" y="142"/>
                  </a:lnTo>
                  <a:lnTo>
                    <a:pt x="400" y="158"/>
                  </a:lnTo>
                  <a:lnTo>
                    <a:pt x="436" y="181"/>
                  </a:lnTo>
                  <a:lnTo>
                    <a:pt x="457" y="203"/>
                  </a:lnTo>
                  <a:lnTo>
                    <a:pt x="466" y="229"/>
                  </a:lnTo>
                  <a:lnTo>
                    <a:pt x="463" y="253"/>
                  </a:lnTo>
                  <a:lnTo>
                    <a:pt x="457" y="272"/>
                  </a:lnTo>
                  <a:lnTo>
                    <a:pt x="436" y="280"/>
                  </a:lnTo>
                  <a:lnTo>
                    <a:pt x="386" y="288"/>
                  </a:lnTo>
                  <a:lnTo>
                    <a:pt x="329" y="298"/>
                  </a:lnTo>
                  <a:lnTo>
                    <a:pt x="329" y="307"/>
                  </a:lnTo>
                  <a:lnTo>
                    <a:pt x="403" y="307"/>
                  </a:lnTo>
                  <a:lnTo>
                    <a:pt x="489" y="318"/>
                  </a:lnTo>
                  <a:lnTo>
                    <a:pt x="545" y="344"/>
                  </a:lnTo>
                  <a:lnTo>
                    <a:pt x="579" y="378"/>
                  </a:lnTo>
                  <a:lnTo>
                    <a:pt x="590" y="448"/>
                  </a:lnTo>
                  <a:lnTo>
                    <a:pt x="579" y="506"/>
                  </a:lnTo>
                  <a:lnTo>
                    <a:pt x="555" y="526"/>
                  </a:lnTo>
                  <a:lnTo>
                    <a:pt x="529" y="541"/>
                  </a:lnTo>
                  <a:lnTo>
                    <a:pt x="510" y="551"/>
                  </a:lnTo>
                  <a:lnTo>
                    <a:pt x="555" y="560"/>
                  </a:lnTo>
                  <a:lnTo>
                    <a:pt x="587" y="584"/>
                  </a:lnTo>
                  <a:lnTo>
                    <a:pt x="597" y="618"/>
                  </a:lnTo>
                  <a:lnTo>
                    <a:pt x="582" y="662"/>
                  </a:lnTo>
                  <a:lnTo>
                    <a:pt x="552" y="682"/>
                  </a:lnTo>
                  <a:lnTo>
                    <a:pt x="502" y="701"/>
                  </a:lnTo>
                  <a:lnTo>
                    <a:pt x="431" y="701"/>
                  </a:lnTo>
                  <a:lnTo>
                    <a:pt x="355" y="684"/>
                  </a:lnTo>
                  <a:lnTo>
                    <a:pt x="305" y="655"/>
                  </a:lnTo>
                  <a:lnTo>
                    <a:pt x="268" y="636"/>
                  </a:lnTo>
                  <a:lnTo>
                    <a:pt x="249" y="671"/>
                  </a:lnTo>
                  <a:lnTo>
                    <a:pt x="270" y="694"/>
                  </a:lnTo>
                  <a:lnTo>
                    <a:pt x="400" y="713"/>
                  </a:lnTo>
                  <a:lnTo>
                    <a:pt x="498" y="717"/>
                  </a:lnTo>
                  <a:lnTo>
                    <a:pt x="569" y="697"/>
                  </a:lnTo>
                  <a:lnTo>
                    <a:pt x="605" y="668"/>
                  </a:lnTo>
                  <a:lnTo>
                    <a:pt x="624" y="632"/>
                  </a:lnTo>
                  <a:lnTo>
                    <a:pt x="617" y="586"/>
                  </a:lnTo>
                  <a:lnTo>
                    <a:pt x="605" y="553"/>
                  </a:lnTo>
                  <a:lnTo>
                    <a:pt x="587" y="541"/>
                  </a:lnTo>
                  <a:lnTo>
                    <a:pt x="600" y="513"/>
                  </a:lnTo>
                  <a:lnTo>
                    <a:pt x="614" y="461"/>
                  </a:lnTo>
                  <a:lnTo>
                    <a:pt x="608" y="385"/>
                  </a:lnTo>
                  <a:lnTo>
                    <a:pt x="582" y="344"/>
                  </a:lnTo>
                  <a:lnTo>
                    <a:pt x="537" y="307"/>
                  </a:lnTo>
                  <a:lnTo>
                    <a:pt x="489" y="280"/>
                  </a:lnTo>
                  <a:lnTo>
                    <a:pt x="502" y="240"/>
                  </a:lnTo>
                  <a:lnTo>
                    <a:pt x="481" y="177"/>
                  </a:lnTo>
                  <a:lnTo>
                    <a:pt x="427" y="145"/>
                  </a:lnTo>
                  <a:lnTo>
                    <a:pt x="374" y="132"/>
                  </a:lnTo>
                  <a:lnTo>
                    <a:pt x="315" y="117"/>
                  </a:lnTo>
                  <a:lnTo>
                    <a:pt x="276" y="110"/>
                  </a:lnTo>
                  <a:lnTo>
                    <a:pt x="252" y="90"/>
                  </a:lnTo>
                  <a:lnTo>
                    <a:pt x="252" y="78"/>
                  </a:lnTo>
                  <a:lnTo>
                    <a:pt x="302" y="0"/>
                  </a:lnTo>
                  <a:lnTo>
                    <a:pt x="226" y="54"/>
                  </a:lnTo>
                  <a:lnTo>
                    <a:pt x="213" y="4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46" name="Freeform 10"/>
            <p:cNvSpPr>
              <a:spLocks/>
            </p:cNvSpPr>
            <p:nvPr/>
          </p:nvSpPr>
          <p:spPr bwMode="auto">
            <a:xfrm>
              <a:off x="1810" y="1451"/>
              <a:ext cx="170" cy="76"/>
            </a:xfrm>
            <a:custGeom>
              <a:avLst/>
              <a:gdLst/>
              <a:ahLst/>
              <a:cxnLst>
                <a:cxn ang="0">
                  <a:pos x="18" y="64"/>
                </a:cxn>
                <a:cxn ang="0">
                  <a:pos x="145" y="0"/>
                </a:cxn>
                <a:cxn ang="0">
                  <a:pos x="169" y="7"/>
                </a:cxn>
                <a:cxn ang="0">
                  <a:pos x="163" y="23"/>
                </a:cxn>
                <a:cxn ang="0">
                  <a:pos x="0" y="75"/>
                </a:cxn>
                <a:cxn ang="0">
                  <a:pos x="18" y="64"/>
                </a:cxn>
              </a:cxnLst>
              <a:rect l="0" t="0" r="r" b="b"/>
              <a:pathLst>
                <a:path w="170" h="76">
                  <a:moveTo>
                    <a:pt x="18" y="64"/>
                  </a:moveTo>
                  <a:lnTo>
                    <a:pt x="145" y="0"/>
                  </a:lnTo>
                  <a:lnTo>
                    <a:pt x="169" y="7"/>
                  </a:lnTo>
                  <a:lnTo>
                    <a:pt x="163" y="23"/>
                  </a:lnTo>
                  <a:lnTo>
                    <a:pt x="0" y="75"/>
                  </a:lnTo>
                  <a:lnTo>
                    <a:pt x="18" y="6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47" name="Freeform 11"/>
            <p:cNvSpPr>
              <a:spLocks/>
            </p:cNvSpPr>
            <p:nvPr/>
          </p:nvSpPr>
          <p:spPr bwMode="auto">
            <a:xfrm>
              <a:off x="1507" y="2280"/>
              <a:ext cx="164" cy="199"/>
            </a:xfrm>
            <a:custGeom>
              <a:avLst/>
              <a:gdLst/>
              <a:ahLst/>
              <a:cxnLst>
                <a:cxn ang="0">
                  <a:pos x="163" y="198"/>
                </a:cxn>
                <a:cxn ang="0">
                  <a:pos x="101" y="71"/>
                </a:cxn>
                <a:cxn ang="0">
                  <a:pos x="36" y="0"/>
                </a:cxn>
                <a:cxn ang="0">
                  <a:pos x="9" y="0"/>
                </a:cxn>
                <a:cxn ang="0">
                  <a:pos x="0" y="19"/>
                </a:cxn>
                <a:cxn ang="0">
                  <a:pos x="54" y="64"/>
                </a:cxn>
                <a:cxn ang="0">
                  <a:pos x="107" y="126"/>
                </a:cxn>
                <a:cxn ang="0">
                  <a:pos x="163" y="198"/>
                </a:cxn>
              </a:cxnLst>
              <a:rect l="0" t="0" r="r" b="b"/>
              <a:pathLst>
                <a:path w="164" h="199">
                  <a:moveTo>
                    <a:pt x="163" y="198"/>
                  </a:moveTo>
                  <a:lnTo>
                    <a:pt x="101" y="71"/>
                  </a:lnTo>
                  <a:lnTo>
                    <a:pt x="36" y="0"/>
                  </a:lnTo>
                  <a:lnTo>
                    <a:pt x="9" y="0"/>
                  </a:lnTo>
                  <a:lnTo>
                    <a:pt x="0" y="19"/>
                  </a:lnTo>
                  <a:lnTo>
                    <a:pt x="54" y="64"/>
                  </a:lnTo>
                  <a:lnTo>
                    <a:pt x="107" y="126"/>
                  </a:lnTo>
                  <a:lnTo>
                    <a:pt x="163" y="19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48" name="Freeform 12"/>
            <p:cNvSpPr>
              <a:spLocks/>
            </p:cNvSpPr>
            <p:nvPr/>
          </p:nvSpPr>
          <p:spPr bwMode="auto">
            <a:xfrm>
              <a:off x="585" y="1968"/>
              <a:ext cx="878" cy="531"/>
            </a:xfrm>
            <a:custGeom>
              <a:avLst/>
              <a:gdLst/>
              <a:ahLst/>
              <a:cxnLst>
                <a:cxn ang="0">
                  <a:pos x="851" y="73"/>
                </a:cxn>
                <a:cxn ang="0">
                  <a:pos x="877" y="177"/>
                </a:cxn>
                <a:cxn ang="0">
                  <a:pos x="825" y="249"/>
                </a:cxn>
                <a:cxn ang="0">
                  <a:pos x="722" y="247"/>
                </a:cxn>
                <a:cxn ang="0">
                  <a:pos x="748" y="376"/>
                </a:cxn>
                <a:cxn ang="0">
                  <a:pos x="694" y="470"/>
                </a:cxn>
                <a:cxn ang="0">
                  <a:pos x="606" y="515"/>
                </a:cxn>
                <a:cxn ang="0">
                  <a:pos x="429" y="530"/>
                </a:cxn>
                <a:cxn ang="0">
                  <a:pos x="252" y="515"/>
                </a:cxn>
                <a:cxn ang="0">
                  <a:pos x="151" y="436"/>
                </a:cxn>
                <a:cxn ang="0">
                  <a:pos x="83" y="366"/>
                </a:cxn>
                <a:cxn ang="0">
                  <a:pos x="12" y="295"/>
                </a:cxn>
                <a:cxn ang="0">
                  <a:pos x="0" y="197"/>
                </a:cxn>
                <a:cxn ang="0">
                  <a:pos x="71" y="136"/>
                </a:cxn>
                <a:cxn ang="0">
                  <a:pos x="62" y="177"/>
                </a:cxn>
                <a:cxn ang="0">
                  <a:pos x="30" y="262"/>
                </a:cxn>
                <a:cxn ang="0">
                  <a:pos x="80" y="331"/>
                </a:cxn>
                <a:cxn ang="0">
                  <a:pos x="178" y="318"/>
                </a:cxn>
                <a:cxn ang="0">
                  <a:pos x="241" y="312"/>
                </a:cxn>
                <a:cxn ang="0">
                  <a:pos x="154" y="378"/>
                </a:cxn>
                <a:cxn ang="0">
                  <a:pos x="189" y="444"/>
                </a:cxn>
                <a:cxn ang="0">
                  <a:pos x="305" y="500"/>
                </a:cxn>
                <a:cxn ang="0">
                  <a:pos x="363" y="461"/>
                </a:cxn>
                <a:cxn ang="0">
                  <a:pos x="400" y="502"/>
                </a:cxn>
                <a:cxn ang="0">
                  <a:pos x="500" y="513"/>
                </a:cxn>
                <a:cxn ang="0">
                  <a:pos x="614" y="480"/>
                </a:cxn>
                <a:cxn ang="0">
                  <a:pos x="704" y="424"/>
                </a:cxn>
                <a:cxn ang="0">
                  <a:pos x="712" y="347"/>
                </a:cxn>
                <a:cxn ang="0">
                  <a:pos x="701" y="262"/>
                </a:cxn>
                <a:cxn ang="0">
                  <a:pos x="659" y="190"/>
                </a:cxn>
                <a:cxn ang="0">
                  <a:pos x="736" y="220"/>
                </a:cxn>
                <a:cxn ang="0">
                  <a:pos x="801" y="229"/>
                </a:cxn>
                <a:cxn ang="0">
                  <a:pos x="851" y="190"/>
                </a:cxn>
                <a:cxn ang="0">
                  <a:pos x="836" y="112"/>
                </a:cxn>
                <a:cxn ang="0">
                  <a:pos x="789" y="21"/>
                </a:cxn>
                <a:cxn ang="0">
                  <a:pos x="798" y="0"/>
                </a:cxn>
              </a:cxnLst>
              <a:rect l="0" t="0" r="r" b="b"/>
              <a:pathLst>
                <a:path w="878" h="531">
                  <a:moveTo>
                    <a:pt x="798" y="0"/>
                  </a:moveTo>
                  <a:lnTo>
                    <a:pt x="851" y="73"/>
                  </a:lnTo>
                  <a:lnTo>
                    <a:pt x="864" y="123"/>
                  </a:lnTo>
                  <a:lnTo>
                    <a:pt x="877" y="177"/>
                  </a:lnTo>
                  <a:lnTo>
                    <a:pt x="864" y="229"/>
                  </a:lnTo>
                  <a:lnTo>
                    <a:pt x="825" y="249"/>
                  </a:lnTo>
                  <a:lnTo>
                    <a:pt x="775" y="255"/>
                  </a:lnTo>
                  <a:lnTo>
                    <a:pt x="722" y="247"/>
                  </a:lnTo>
                  <a:lnTo>
                    <a:pt x="745" y="295"/>
                  </a:lnTo>
                  <a:lnTo>
                    <a:pt x="748" y="376"/>
                  </a:lnTo>
                  <a:lnTo>
                    <a:pt x="736" y="430"/>
                  </a:lnTo>
                  <a:lnTo>
                    <a:pt x="694" y="470"/>
                  </a:lnTo>
                  <a:lnTo>
                    <a:pt x="651" y="494"/>
                  </a:lnTo>
                  <a:lnTo>
                    <a:pt x="606" y="515"/>
                  </a:lnTo>
                  <a:lnTo>
                    <a:pt x="542" y="526"/>
                  </a:lnTo>
                  <a:lnTo>
                    <a:pt x="429" y="530"/>
                  </a:lnTo>
                  <a:lnTo>
                    <a:pt x="340" y="530"/>
                  </a:lnTo>
                  <a:lnTo>
                    <a:pt x="252" y="515"/>
                  </a:lnTo>
                  <a:lnTo>
                    <a:pt x="181" y="476"/>
                  </a:lnTo>
                  <a:lnTo>
                    <a:pt x="151" y="436"/>
                  </a:lnTo>
                  <a:lnTo>
                    <a:pt x="136" y="386"/>
                  </a:lnTo>
                  <a:lnTo>
                    <a:pt x="83" y="366"/>
                  </a:lnTo>
                  <a:lnTo>
                    <a:pt x="30" y="331"/>
                  </a:lnTo>
                  <a:lnTo>
                    <a:pt x="12" y="295"/>
                  </a:lnTo>
                  <a:lnTo>
                    <a:pt x="0" y="249"/>
                  </a:lnTo>
                  <a:lnTo>
                    <a:pt x="0" y="197"/>
                  </a:lnTo>
                  <a:lnTo>
                    <a:pt x="27" y="136"/>
                  </a:lnTo>
                  <a:lnTo>
                    <a:pt x="71" y="136"/>
                  </a:lnTo>
                  <a:lnTo>
                    <a:pt x="80" y="156"/>
                  </a:lnTo>
                  <a:lnTo>
                    <a:pt x="62" y="177"/>
                  </a:lnTo>
                  <a:lnTo>
                    <a:pt x="39" y="203"/>
                  </a:lnTo>
                  <a:lnTo>
                    <a:pt x="30" y="262"/>
                  </a:lnTo>
                  <a:lnTo>
                    <a:pt x="39" y="299"/>
                  </a:lnTo>
                  <a:lnTo>
                    <a:pt x="80" y="331"/>
                  </a:lnTo>
                  <a:lnTo>
                    <a:pt x="125" y="331"/>
                  </a:lnTo>
                  <a:lnTo>
                    <a:pt x="178" y="318"/>
                  </a:lnTo>
                  <a:lnTo>
                    <a:pt x="249" y="285"/>
                  </a:lnTo>
                  <a:lnTo>
                    <a:pt x="241" y="312"/>
                  </a:lnTo>
                  <a:lnTo>
                    <a:pt x="163" y="351"/>
                  </a:lnTo>
                  <a:lnTo>
                    <a:pt x="154" y="378"/>
                  </a:lnTo>
                  <a:lnTo>
                    <a:pt x="172" y="409"/>
                  </a:lnTo>
                  <a:lnTo>
                    <a:pt x="189" y="444"/>
                  </a:lnTo>
                  <a:lnTo>
                    <a:pt x="234" y="483"/>
                  </a:lnTo>
                  <a:lnTo>
                    <a:pt x="305" y="500"/>
                  </a:lnTo>
                  <a:lnTo>
                    <a:pt x="349" y="488"/>
                  </a:lnTo>
                  <a:lnTo>
                    <a:pt x="363" y="461"/>
                  </a:lnTo>
                  <a:lnTo>
                    <a:pt x="382" y="461"/>
                  </a:lnTo>
                  <a:lnTo>
                    <a:pt x="400" y="502"/>
                  </a:lnTo>
                  <a:lnTo>
                    <a:pt x="444" y="513"/>
                  </a:lnTo>
                  <a:lnTo>
                    <a:pt x="500" y="513"/>
                  </a:lnTo>
                  <a:lnTo>
                    <a:pt x="563" y="502"/>
                  </a:lnTo>
                  <a:lnTo>
                    <a:pt x="614" y="480"/>
                  </a:lnTo>
                  <a:lnTo>
                    <a:pt x="677" y="455"/>
                  </a:lnTo>
                  <a:lnTo>
                    <a:pt x="704" y="424"/>
                  </a:lnTo>
                  <a:lnTo>
                    <a:pt x="712" y="390"/>
                  </a:lnTo>
                  <a:lnTo>
                    <a:pt x="712" y="347"/>
                  </a:lnTo>
                  <a:lnTo>
                    <a:pt x="709" y="299"/>
                  </a:lnTo>
                  <a:lnTo>
                    <a:pt x="701" y="262"/>
                  </a:lnTo>
                  <a:lnTo>
                    <a:pt x="683" y="233"/>
                  </a:lnTo>
                  <a:lnTo>
                    <a:pt x="659" y="190"/>
                  </a:lnTo>
                  <a:lnTo>
                    <a:pt x="674" y="181"/>
                  </a:lnTo>
                  <a:lnTo>
                    <a:pt x="736" y="220"/>
                  </a:lnTo>
                  <a:lnTo>
                    <a:pt x="765" y="229"/>
                  </a:lnTo>
                  <a:lnTo>
                    <a:pt x="801" y="229"/>
                  </a:lnTo>
                  <a:lnTo>
                    <a:pt x="828" y="216"/>
                  </a:lnTo>
                  <a:lnTo>
                    <a:pt x="851" y="190"/>
                  </a:lnTo>
                  <a:lnTo>
                    <a:pt x="846" y="151"/>
                  </a:lnTo>
                  <a:lnTo>
                    <a:pt x="836" y="112"/>
                  </a:lnTo>
                  <a:lnTo>
                    <a:pt x="810" y="64"/>
                  </a:lnTo>
                  <a:lnTo>
                    <a:pt x="789" y="21"/>
                  </a:lnTo>
                  <a:lnTo>
                    <a:pt x="780" y="0"/>
                  </a:lnTo>
                  <a:lnTo>
                    <a:pt x="798"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49" name="Freeform 13"/>
            <p:cNvSpPr>
              <a:spLocks/>
            </p:cNvSpPr>
            <p:nvPr/>
          </p:nvSpPr>
          <p:spPr bwMode="auto">
            <a:xfrm>
              <a:off x="1066" y="1008"/>
              <a:ext cx="160" cy="249"/>
            </a:xfrm>
            <a:custGeom>
              <a:avLst/>
              <a:gdLst/>
              <a:ahLst/>
              <a:cxnLst>
                <a:cxn ang="0">
                  <a:pos x="5" y="214"/>
                </a:cxn>
                <a:cxn ang="0">
                  <a:pos x="54" y="112"/>
                </a:cxn>
                <a:cxn ang="0">
                  <a:pos x="107" y="38"/>
                </a:cxn>
                <a:cxn ang="0">
                  <a:pos x="159" y="0"/>
                </a:cxn>
                <a:cxn ang="0">
                  <a:pos x="125" y="54"/>
                </a:cxn>
                <a:cxn ang="0">
                  <a:pos x="80" y="135"/>
                </a:cxn>
                <a:cxn ang="0">
                  <a:pos x="54" y="208"/>
                </a:cxn>
                <a:cxn ang="0">
                  <a:pos x="32" y="242"/>
                </a:cxn>
                <a:cxn ang="0">
                  <a:pos x="5" y="248"/>
                </a:cxn>
                <a:cxn ang="0">
                  <a:pos x="0" y="227"/>
                </a:cxn>
                <a:cxn ang="0">
                  <a:pos x="5" y="214"/>
                </a:cxn>
              </a:cxnLst>
              <a:rect l="0" t="0" r="r" b="b"/>
              <a:pathLst>
                <a:path w="160" h="249">
                  <a:moveTo>
                    <a:pt x="5" y="214"/>
                  </a:moveTo>
                  <a:lnTo>
                    <a:pt x="54" y="112"/>
                  </a:lnTo>
                  <a:lnTo>
                    <a:pt x="107" y="38"/>
                  </a:lnTo>
                  <a:lnTo>
                    <a:pt x="159" y="0"/>
                  </a:lnTo>
                  <a:lnTo>
                    <a:pt x="125" y="54"/>
                  </a:lnTo>
                  <a:lnTo>
                    <a:pt x="80" y="135"/>
                  </a:lnTo>
                  <a:lnTo>
                    <a:pt x="54" y="208"/>
                  </a:lnTo>
                  <a:lnTo>
                    <a:pt x="32" y="242"/>
                  </a:lnTo>
                  <a:lnTo>
                    <a:pt x="5" y="248"/>
                  </a:lnTo>
                  <a:lnTo>
                    <a:pt x="0" y="227"/>
                  </a:lnTo>
                  <a:lnTo>
                    <a:pt x="5" y="2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50" name="Freeform 14"/>
            <p:cNvSpPr>
              <a:spLocks/>
            </p:cNvSpPr>
            <p:nvPr/>
          </p:nvSpPr>
          <p:spPr bwMode="auto">
            <a:xfrm>
              <a:off x="1062" y="1333"/>
              <a:ext cx="73" cy="38"/>
            </a:xfrm>
            <a:custGeom>
              <a:avLst/>
              <a:gdLst/>
              <a:ahLst/>
              <a:cxnLst>
                <a:cxn ang="0">
                  <a:pos x="72" y="14"/>
                </a:cxn>
                <a:cxn ang="0">
                  <a:pos x="48" y="0"/>
                </a:cxn>
                <a:cxn ang="0">
                  <a:pos x="8" y="0"/>
                </a:cxn>
                <a:cxn ang="0">
                  <a:pos x="0" y="18"/>
                </a:cxn>
                <a:cxn ang="0">
                  <a:pos x="18" y="37"/>
                </a:cxn>
                <a:cxn ang="0">
                  <a:pos x="55" y="37"/>
                </a:cxn>
                <a:cxn ang="0">
                  <a:pos x="72" y="14"/>
                </a:cxn>
              </a:cxnLst>
              <a:rect l="0" t="0" r="r" b="b"/>
              <a:pathLst>
                <a:path w="73" h="38">
                  <a:moveTo>
                    <a:pt x="72" y="14"/>
                  </a:moveTo>
                  <a:lnTo>
                    <a:pt x="48" y="0"/>
                  </a:lnTo>
                  <a:lnTo>
                    <a:pt x="8" y="0"/>
                  </a:lnTo>
                  <a:lnTo>
                    <a:pt x="0" y="18"/>
                  </a:lnTo>
                  <a:lnTo>
                    <a:pt x="18" y="37"/>
                  </a:lnTo>
                  <a:lnTo>
                    <a:pt x="55" y="37"/>
                  </a:lnTo>
                  <a:lnTo>
                    <a:pt x="72" y="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51" name="Oval 15"/>
            <p:cNvSpPr>
              <a:spLocks noChangeArrowheads="1"/>
            </p:cNvSpPr>
            <p:nvPr/>
          </p:nvSpPr>
          <p:spPr bwMode="auto">
            <a:xfrm>
              <a:off x="1581" y="1076"/>
              <a:ext cx="67" cy="31"/>
            </a:xfrm>
            <a:prstGeom prst="ellipse">
              <a:avLst/>
            </a:prstGeom>
            <a:solidFill>
              <a:srgbClr val="CECECE"/>
            </a:solidFill>
            <a:ln w="12700">
              <a:solidFill>
                <a:srgbClr val="CECECE"/>
              </a:solidFill>
              <a:round/>
              <a:headEnd/>
              <a:tailEnd/>
            </a:ln>
            <a:effectLst>
              <a:outerShdw dist="80322" dir="1106097" algn="ctr" rotWithShape="0">
                <a:schemeClr val="bg2"/>
              </a:outerShdw>
            </a:effectLst>
          </p:spPr>
          <p:txBody>
            <a:bodyPr wrap="none" anchor="ctr"/>
            <a:lstStyle/>
            <a:p>
              <a:pPr>
                <a:defRPr/>
              </a:pPr>
              <a:endParaRPr lang="en-US"/>
            </a:p>
          </p:txBody>
        </p:sp>
        <p:sp>
          <p:nvSpPr>
            <p:cNvPr id="295952" name="Freeform 16"/>
            <p:cNvSpPr>
              <a:spLocks/>
            </p:cNvSpPr>
            <p:nvPr/>
          </p:nvSpPr>
          <p:spPr bwMode="auto">
            <a:xfrm>
              <a:off x="2079" y="1190"/>
              <a:ext cx="82" cy="47"/>
            </a:xfrm>
            <a:custGeom>
              <a:avLst/>
              <a:gdLst/>
              <a:ahLst/>
              <a:cxnLst>
                <a:cxn ang="0">
                  <a:pos x="51" y="6"/>
                </a:cxn>
                <a:cxn ang="0">
                  <a:pos x="27" y="0"/>
                </a:cxn>
                <a:cxn ang="0">
                  <a:pos x="15" y="2"/>
                </a:cxn>
                <a:cxn ang="0">
                  <a:pos x="0" y="28"/>
                </a:cxn>
                <a:cxn ang="0">
                  <a:pos x="27" y="46"/>
                </a:cxn>
                <a:cxn ang="0">
                  <a:pos x="81" y="26"/>
                </a:cxn>
                <a:cxn ang="0">
                  <a:pos x="71" y="13"/>
                </a:cxn>
                <a:cxn ang="0">
                  <a:pos x="51" y="6"/>
                </a:cxn>
              </a:cxnLst>
              <a:rect l="0" t="0" r="r" b="b"/>
              <a:pathLst>
                <a:path w="82" h="47">
                  <a:moveTo>
                    <a:pt x="51" y="6"/>
                  </a:moveTo>
                  <a:lnTo>
                    <a:pt x="27" y="0"/>
                  </a:lnTo>
                  <a:lnTo>
                    <a:pt x="15" y="2"/>
                  </a:lnTo>
                  <a:lnTo>
                    <a:pt x="0" y="28"/>
                  </a:lnTo>
                  <a:lnTo>
                    <a:pt x="27" y="46"/>
                  </a:lnTo>
                  <a:lnTo>
                    <a:pt x="81" y="26"/>
                  </a:lnTo>
                  <a:lnTo>
                    <a:pt x="71" y="13"/>
                  </a:lnTo>
                  <a:lnTo>
                    <a:pt x="51" y="6"/>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53" name="Freeform 17"/>
            <p:cNvSpPr>
              <a:spLocks/>
            </p:cNvSpPr>
            <p:nvPr/>
          </p:nvSpPr>
          <p:spPr bwMode="auto">
            <a:xfrm>
              <a:off x="1567" y="1314"/>
              <a:ext cx="53" cy="39"/>
            </a:xfrm>
            <a:custGeom>
              <a:avLst/>
              <a:gdLst/>
              <a:ahLst/>
              <a:cxnLst>
                <a:cxn ang="0">
                  <a:pos x="52" y="0"/>
                </a:cxn>
                <a:cxn ang="0">
                  <a:pos x="16" y="5"/>
                </a:cxn>
                <a:cxn ang="0">
                  <a:pos x="0" y="38"/>
                </a:cxn>
                <a:cxn ang="0">
                  <a:pos x="52" y="0"/>
                </a:cxn>
              </a:cxnLst>
              <a:rect l="0" t="0" r="r" b="b"/>
              <a:pathLst>
                <a:path w="53" h="39">
                  <a:moveTo>
                    <a:pt x="52" y="0"/>
                  </a:moveTo>
                  <a:lnTo>
                    <a:pt x="16" y="5"/>
                  </a:lnTo>
                  <a:lnTo>
                    <a:pt x="0" y="38"/>
                  </a:lnTo>
                  <a:lnTo>
                    <a:pt x="52"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54" name="Freeform 18"/>
            <p:cNvSpPr>
              <a:spLocks/>
            </p:cNvSpPr>
            <p:nvPr/>
          </p:nvSpPr>
          <p:spPr bwMode="auto">
            <a:xfrm>
              <a:off x="141" y="1245"/>
              <a:ext cx="648" cy="767"/>
            </a:xfrm>
            <a:custGeom>
              <a:avLst/>
              <a:gdLst/>
              <a:ahLst/>
              <a:cxnLst>
                <a:cxn ang="0">
                  <a:pos x="124" y="700"/>
                </a:cxn>
                <a:cxn ang="0">
                  <a:pos x="230" y="766"/>
                </a:cxn>
                <a:cxn ang="0">
                  <a:pos x="292" y="745"/>
                </a:cxn>
                <a:cxn ang="0">
                  <a:pos x="234" y="726"/>
                </a:cxn>
                <a:cxn ang="0">
                  <a:pos x="163" y="706"/>
                </a:cxn>
                <a:cxn ang="0">
                  <a:pos x="142" y="650"/>
                </a:cxn>
                <a:cxn ang="0">
                  <a:pos x="237" y="631"/>
                </a:cxn>
                <a:cxn ang="0">
                  <a:pos x="271" y="592"/>
                </a:cxn>
                <a:cxn ang="0">
                  <a:pos x="189" y="602"/>
                </a:cxn>
                <a:cxn ang="0">
                  <a:pos x="156" y="579"/>
                </a:cxn>
                <a:cxn ang="0">
                  <a:pos x="103" y="531"/>
                </a:cxn>
                <a:cxn ang="0">
                  <a:pos x="64" y="453"/>
                </a:cxn>
                <a:cxn ang="0">
                  <a:pos x="82" y="403"/>
                </a:cxn>
                <a:cxn ang="0">
                  <a:pos x="129" y="374"/>
                </a:cxn>
                <a:cxn ang="0">
                  <a:pos x="195" y="399"/>
                </a:cxn>
                <a:cxn ang="0">
                  <a:pos x="257" y="409"/>
                </a:cxn>
                <a:cxn ang="0">
                  <a:pos x="145" y="324"/>
                </a:cxn>
                <a:cxn ang="0">
                  <a:pos x="132" y="235"/>
                </a:cxn>
                <a:cxn ang="0">
                  <a:pos x="248" y="140"/>
                </a:cxn>
                <a:cxn ang="0">
                  <a:pos x="316" y="138"/>
                </a:cxn>
                <a:cxn ang="0">
                  <a:pos x="313" y="110"/>
                </a:cxn>
                <a:cxn ang="0">
                  <a:pos x="334" y="44"/>
                </a:cxn>
                <a:cxn ang="0">
                  <a:pos x="426" y="19"/>
                </a:cxn>
                <a:cxn ang="0">
                  <a:pos x="532" y="65"/>
                </a:cxn>
                <a:cxn ang="0">
                  <a:pos x="585" y="158"/>
                </a:cxn>
                <a:cxn ang="0">
                  <a:pos x="642" y="173"/>
                </a:cxn>
                <a:cxn ang="0">
                  <a:pos x="568" y="69"/>
                </a:cxn>
                <a:cxn ang="0">
                  <a:pos x="426" y="0"/>
                </a:cxn>
                <a:cxn ang="0">
                  <a:pos x="324" y="23"/>
                </a:cxn>
                <a:cxn ang="0">
                  <a:pos x="269" y="90"/>
                </a:cxn>
                <a:cxn ang="0">
                  <a:pos x="237" y="125"/>
                </a:cxn>
                <a:cxn ang="0">
                  <a:pos x="115" y="216"/>
                </a:cxn>
                <a:cxn ang="0">
                  <a:pos x="100" y="310"/>
                </a:cxn>
                <a:cxn ang="0">
                  <a:pos x="68" y="379"/>
                </a:cxn>
                <a:cxn ang="0">
                  <a:pos x="37" y="486"/>
                </a:cxn>
                <a:cxn ang="0">
                  <a:pos x="97" y="561"/>
                </a:cxn>
                <a:cxn ang="0">
                  <a:pos x="121" y="611"/>
                </a:cxn>
                <a:cxn ang="0">
                  <a:pos x="0" y="654"/>
                </a:cxn>
                <a:cxn ang="0">
                  <a:pos x="103" y="667"/>
                </a:cxn>
              </a:cxnLst>
              <a:rect l="0" t="0" r="r" b="b"/>
              <a:pathLst>
                <a:path w="648" h="767">
                  <a:moveTo>
                    <a:pt x="103" y="667"/>
                  </a:moveTo>
                  <a:lnTo>
                    <a:pt x="124" y="700"/>
                  </a:lnTo>
                  <a:lnTo>
                    <a:pt x="192" y="758"/>
                  </a:lnTo>
                  <a:lnTo>
                    <a:pt x="230" y="766"/>
                  </a:lnTo>
                  <a:lnTo>
                    <a:pt x="271" y="766"/>
                  </a:lnTo>
                  <a:lnTo>
                    <a:pt x="292" y="745"/>
                  </a:lnTo>
                  <a:lnTo>
                    <a:pt x="277" y="728"/>
                  </a:lnTo>
                  <a:lnTo>
                    <a:pt x="234" y="726"/>
                  </a:lnTo>
                  <a:lnTo>
                    <a:pt x="189" y="724"/>
                  </a:lnTo>
                  <a:lnTo>
                    <a:pt x="163" y="706"/>
                  </a:lnTo>
                  <a:lnTo>
                    <a:pt x="147" y="681"/>
                  </a:lnTo>
                  <a:lnTo>
                    <a:pt x="142" y="650"/>
                  </a:lnTo>
                  <a:lnTo>
                    <a:pt x="150" y="644"/>
                  </a:lnTo>
                  <a:lnTo>
                    <a:pt x="237" y="631"/>
                  </a:lnTo>
                  <a:lnTo>
                    <a:pt x="271" y="611"/>
                  </a:lnTo>
                  <a:lnTo>
                    <a:pt x="271" y="592"/>
                  </a:lnTo>
                  <a:lnTo>
                    <a:pt x="234" y="587"/>
                  </a:lnTo>
                  <a:lnTo>
                    <a:pt x="189" y="602"/>
                  </a:lnTo>
                  <a:lnTo>
                    <a:pt x="163" y="604"/>
                  </a:lnTo>
                  <a:lnTo>
                    <a:pt x="156" y="579"/>
                  </a:lnTo>
                  <a:lnTo>
                    <a:pt x="145" y="563"/>
                  </a:lnTo>
                  <a:lnTo>
                    <a:pt x="103" y="531"/>
                  </a:lnTo>
                  <a:lnTo>
                    <a:pt x="68" y="490"/>
                  </a:lnTo>
                  <a:lnTo>
                    <a:pt x="64" y="453"/>
                  </a:lnTo>
                  <a:lnTo>
                    <a:pt x="68" y="426"/>
                  </a:lnTo>
                  <a:lnTo>
                    <a:pt x="82" y="403"/>
                  </a:lnTo>
                  <a:lnTo>
                    <a:pt x="105" y="388"/>
                  </a:lnTo>
                  <a:lnTo>
                    <a:pt x="129" y="374"/>
                  </a:lnTo>
                  <a:lnTo>
                    <a:pt x="153" y="379"/>
                  </a:lnTo>
                  <a:lnTo>
                    <a:pt x="195" y="399"/>
                  </a:lnTo>
                  <a:lnTo>
                    <a:pt x="248" y="416"/>
                  </a:lnTo>
                  <a:lnTo>
                    <a:pt x="257" y="409"/>
                  </a:lnTo>
                  <a:lnTo>
                    <a:pt x="200" y="374"/>
                  </a:lnTo>
                  <a:lnTo>
                    <a:pt x="145" y="324"/>
                  </a:lnTo>
                  <a:lnTo>
                    <a:pt x="126" y="277"/>
                  </a:lnTo>
                  <a:lnTo>
                    <a:pt x="132" y="235"/>
                  </a:lnTo>
                  <a:lnTo>
                    <a:pt x="186" y="177"/>
                  </a:lnTo>
                  <a:lnTo>
                    <a:pt x="248" y="140"/>
                  </a:lnTo>
                  <a:lnTo>
                    <a:pt x="284" y="136"/>
                  </a:lnTo>
                  <a:lnTo>
                    <a:pt x="316" y="138"/>
                  </a:lnTo>
                  <a:lnTo>
                    <a:pt x="340" y="138"/>
                  </a:lnTo>
                  <a:lnTo>
                    <a:pt x="313" y="110"/>
                  </a:lnTo>
                  <a:lnTo>
                    <a:pt x="310" y="77"/>
                  </a:lnTo>
                  <a:lnTo>
                    <a:pt x="334" y="44"/>
                  </a:lnTo>
                  <a:lnTo>
                    <a:pt x="384" y="21"/>
                  </a:lnTo>
                  <a:lnTo>
                    <a:pt x="426" y="19"/>
                  </a:lnTo>
                  <a:lnTo>
                    <a:pt x="479" y="30"/>
                  </a:lnTo>
                  <a:lnTo>
                    <a:pt x="532" y="65"/>
                  </a:lnTo>
                  <a:lnTo>
                    <a:pt x="574" y="112"/>
                  </a:lnTo>
                  <a:lnTo>
                    <a:pt x="585" y="158"/>
                  </a:lnTo>
                  <a:lnTo>
                    <a:pt x="598" y="190"/>
                  </a:lnTo>
                  <a:lnTo>
                    <a:pt x="642" y="173"/>
                  </a:lnTo>
                  <a:lnTo>
                    <a:pt x="647" y="145"/>
                  </a:lnTo>
                  <a:lnTo>
                    <a:pt x="568" y="69"/>
                  </a:lnTo>
                  <a:lnTo>
                    <a:pt x="497" y="19"/>
                  </a:lnTo>
                  <a:lnTo>
                    <a:pt x="426" y="0"/>
                  </a:lnTo>
                  <a:lnTo>
                    <a:pt x="372" y="4"/>
                  </a:lnTo>
                  <a:lnTo>
                    <a:pt x="324" y="23"/>
                  </a:lnTo>
                  <a:lnTo>
                    <a:pt x="290" y="60"/>
                  </a:lnTo>
                  <a:lnTo>
                    <a:pt x="269" y="90"/>
                  </a:lnTo>
                  <a:lnTo>
                    <a:pt x="271" y="110"/>
                  </a:lnTo>
                  <a:lnTo>
                    <a:pt x="237" y="125"/>
                  </a:lnTo>
                  <a:lnTo>
                    <a:pt x="179" y="158"/>
                  </a:lnTo>
                  <a:lnTo>
                    <a:pt x="115" y="216"/>
                  </a:lnTo>
                  <a:lnTo>
                    <a:pt x="100" y="262"/>
                  </a:lnTo>
                  <a:lnTo>
                    <a:pt x="100" y="310"/>
                  </a:lnTo>
                  <a:lnTo>
                    <a:pt x="111" y="353"/>
                  </a:lnTo>
                  <a:lnTo>
                    <a:pt x="68" y="379"/>
                  </a:lnTo>
                  <a:lnTo>
                    <a:pt x="26" y="436"/>
                  </a:lnTo>
                  <a:lnTo>
                    <a:pt x="37" y="486"/>
                  </a:lnTo>
                  <a:lnTo>
                    <a:pt x="64" y="520"/>
                  </a:lnTo>
                  <a:lnTo>
                    <a:pt x="97" y="561"/>
                  </a:lnTo>
                  <a:lnTo>
                    <a:pt x="121" y="585"/>
                  </a:lnTo>
                  <a:lnTo>
                    <a:pt x="121" y="611"/>
                  </a:lnTo>
                  <a:lnTo>
                    <a:pt x="108" y="619"/>
                  </a:lnTo>
                  <a:lnTo>
                    <a:pt x="0" y="654"/>
                  </a:lnTo>
                  <a:lnTo>
                    <a:pt x="105" y="650"/>
                  </a:lnTo>
                  <a:lnTo>
                    <a:pt x="103" y="667"/>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55" name="Freeform 19"/>
            <p:cNvSpPr>
              <a:spLocks/>
            </p:cNvSpPr>
            <p:nvPr/>
          </p:nvSpPr>
          <p:spPr bwMode="auto">
            <a:xfrm>
              <a:off x="466" y="1541"/>
              <a:ext cx="289" cy="139"/>
            </a:xfrm>
            <a:custGeom>
              <a:avLst/>
              <a:gdLst/>
              <a:ahLst/>
              <a:cxnLst>
                <a:cxn ang="0">
                  <a:pos x="282" y="138"/>
                </a:cxn>
                <a:cxn ang="0">
                  <a:pos x="288" y="119"/>
                </a:cxn>
                <a:cxn ang="0">
                  <a:pos x="269" y="100"/>
                </a:cxn>
                <a:cxn ang="0">
                  <a:pos x="144" y="38"/>
                </a:cxn>
                <a:cxn ang="0">
                  <a:pos x="0" y="0"/>
                </a:cxn>
                <a:cxn ang="0">
                  <a:pos x="109" y="52"/>
                </a:cxn>
                <a:cxn ang="0">
                  <a:pos x="197" y="93"/>
                </a:cxn>
                <a:cxn ang="0">
                  <a:pos x="251" y="132"/>
                </a:cxn>
                <a:cxn ang="0">
                  <a:pos x="282" y="138"/>
                </a:cxn>
              </a:cxnLst>
              <a:rect l="0" t="0" r="r" b="b"/>
              <a:pathLst>
                <a:path w="289" h="139">
                  <a:moveTo>
                    <a:pt x="282" y="138"/>
                  </a:moveTo>
                  <a:lnTo>
                    <a:pt x="288" y="119"/>
                  </a:lnTo>
                  <a:lnTo>
                    <a:pt x="269" y="100"/>
                  </a:lnTo>
                  <a:lnTo>
                    <a:pt x="144" y="38"/>
                  </a:lnTo>
                  <a:lnTo>
                    <a:pt x="0" y="0"/>
                  </a:lnTo>
                  <a:lnTo>
                    <a:pt x="109" y="52"/>
                  </a:lnTo>
                  <a:lnTo>
                    <a:pt x="197" y="93"/>
                  </a:lnTo>
                  <a:lnTo>
                    <a:pt x="251" y="132"/>
                  </a:lnTo>
                  <a:lnTo>
                    <a:pt x="282" y="13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grpSp>
      <p:grpSp>
        <p:nvGrpSpPr>
          <p:cNvPr id="3" name="Group 20"/>
          <p:cNvGrpSpPr>
            <a:grpSpLocks/>
          </p:cNvGrpSpPr>
          <p:nvPr/>
        </p:nvGrpSpPr>
        <p:grpSpPr bwMode="auto">
          <a:xfrm>
            <a:off x="0" y="1219200"/>
            <a:ext cx="3206750" cy="2366963"/>
            <a:chOff x="477" y="960"/>
            <a:chExt cx="2020" cy="1491"/>
          </a:xfrm>
        </p:grpSpPr>
        <p:sp>
          <p:nvSpPr>
            <p:cNvPr id="295957" name="Freeform 21"/>
            <p:cNvSpPr>
              <a:spLocks/>
            </p:cNvSpPr>
            <p:nvPr/>
          </p:nvSpPr>
          <p:spPr bwMode="auto">
            <a:xfrm>
              <a:off x="1030" y="1466"/>
              <a:ext cx="878" cy="554"/>
            </a:xfrm>
            <a:custGeom>
              <a:avLst/>
              <a:gdLst/>
              <a:ahLst/>
              <a:cxnLst>
                <a:cxn ang="0">
                  <a:pos x="458" y="47"/>
                </a:cxn>
                <a:cxn ang="0">
                  <a:pos x="379" y="21"/>
                </a:cxn>
                <a:cxn ang="0">
                  <a:pos x="290" y="21"/>
                </a:cxn>
                <a:cxn ang="0">
                  <a:pos x="186" y="73"/>
                </a:cxn>
                <a:cxn ang="0">
                  <a:pos x="158" y="142"/>
                </a:cxn>
                <a:cxn ang="0">
                  <a:pos x="221" y="207"/>
                </a:cxn>
                <a:cxn ang="0">
                  <a:pos x="158" y="220"/>
                </a:cxn>
                <a:cxn ang="0">
                  <a:pos x="61" y="274"/>
                </a:cxn>
                <a:cxn ang="0">
                  <a:pos x="34" y="353"/>
                </a:cxn>
                <a:cxn ang="0">
                  <a:pos x="85" y="376"/>
                </a:cxn>
                <a:cxn ang="0">
                  <a:pos x="156" y="357"/>
                </a:cxn>
                <a:cxn ang="0">
                  <a:pos x="121" y="411"/>
                </a:cxn>
                <a:cxn ang="0">
                  <a:pos x="147" y="449"/>
                </a:cxn>
                <a:cxn ang="0">
                  <a:pos x="192" y="469"/>
                </a:cxn>
                <a:cxn ang="0">
                  <a:pos x="239" y="521"/>
                </a:cxn>
                <a:cxn ang="0">
                  <a:pos x="355" y="531"/>
                </a:cxn>
                <a:cxn ang="0">
                  <a:pos x="432" y="481"/>
                </a:cxn>
                <a:cxn ang="0">
                  <a:pos x="443" y="417"/>
                </a:cxn>
                <a:cxn ang="0">
                  <a:pos x="408" y="359"/>
                </a:cxn>
                <a:cxn ang="0">
                  <a:pos x="395" y="318"/>
                </a:cxn>
                <a:cxn ang="0">
                  <a:pos x="458" y="345"/>
                </a:cxn>
                <a:cxn ang="0">
                  <a:pos x="542" y="353"/>
                </a:cxn>
                <a:cxn ang="0">
                  <a:pos x="585" y="293"/>
                </a:cxn>
                <a:cxn ang="0">
                  <a:pos x="538" y="241"/>
                </a:cxn>
                <a:cxn ang="0">
                  <a:pos x="440" y="183"/>
                </a:cxn>
                <a:cxn ang="0">
                  <a:pos x="372" y="170"/>
                </a:cxn>
                <a:cxn ang="0">
                  <a:pos x="511" y="137"/>
                </a:cxn>
                <a:cxn ang="0">
                  <a:pos x="684" y="80"/>
                </a:cxn>
                <a:cxn ang="0">
                  <a:pos x="737" y="78"/>
                </a:cxn>
                <a:cxn ang="0">
                  <a:pos x="566" y="137"/>
                </a:cxn>
                <a:cxn ang="0">
                  <a:pos x="511" y="189"/>
                </a:cxn>
                <a:cxn ang="0">
                  <a:pos x="772" y="291"/>
                </a:cxn>
                <a:cxn ang="0">
                  <a:pos x="867" y="324"/>
                </a:cxn>
                <a:cxn ang="0">
                  <a:pos x="603" y="259"/>
                </a:cxn>
                <a:cxn ang="0">
                  <a:pos x="613" y="298"/>
                </a:cxn>
                <a:cxn ang="0">
                  <a:pos x="592" y="370"/>
                </a:cxn>
                <a:cxn ang="0">
                  <a:pos x="485" y="378"/>
                </a:cxn>
                <a:cxn ang="0">
                  <a:pos x="487" y="421"/>
                </a:cxn>
                <a:cxn ang="0">
                  <a:pos x="450" y="512"/>
                </a:cxn>
                <a:cxn ang="0">
                  <a:pos x="334" y="553"/>
                </a:cxn>
                <a:cxn ang="0">
                  <a:pos x="203" y="533"/>
                </a:cxn>
                <a:cxn ang="0">
                  <a:pos x="168" y="479"/>
                </a:cxn>
                <a:cxn ang="0">
                  <a:pos x="115" y="469"/>
                </a:cxn>
                <a:cxn ang="0">
                  <a:pos x="97" y="429"/>
                </a:cxn>
                <a:cxn ang="0">
                  <a:pos x="105" y="389"/>
                </a:cxn>
                <a:cxn ang="0">
                  <a:pos x="16" y="378"/>
                </a:cxn>
                <a:cxn ang="0">
                  <a:pos x="0" y="311"/>
                </a:cxn>
                <a:cxn ang="0">
                  <a:pos x="52" y="241"/>
                </a:cxn>
                <a:cxn ang="0">
                  <a:pos x="129" y="203"/>
                </a:cxn>
                <a:cxn ang="0">
                  <a:pos x="142" y="168"/>
                </a:cxn>
                <a:cxn ang="0">
                  <a:pos x="142" y="117"/>
                </a:cxn>
                <a:cxn ang="0">
                  <a:pos x="186" y="41"/>
                </a:cxn>
                <a:cxn ang="0">
                  <a:pos x="301" y="0"/>
                </a:cxn>
                <a:cxn ang="0">
                  <a:pos x="440" y="7"/>
                </a:cxn>
                <a:cxn ang="0">
                  <a:pos x="476" y="28"/>
                </a:cxn>
              </a:cxnLst>
              <a:rect l="0" t="0" r="r" b="b"/>
              <a:pathLst>
                <a:path w="878" h="554">
                  <a:moveTo>
                    <a:pt x="476" y="28"/>
                  </a:moveTo>
                  <a:lnTo>
                    <a:pt x="458" y="47"/>
                  </a:lnTo>
                  <a:lnTo>
                    <a:pt x="408" y="38"/>
                  </a:lnTo>
                  <a:lnTo>
                    <a:pt x="379" y="21"/>
                  </a:lnTo>
                  <a:lnTo>
                    <a:pt x="345" y="15"/>
                  </a:lnTo>
                  <a:lnTo>
                    <a:pt x="290" y="21"/>
                  </a:lnTo>
                  <a:lnTo>
                    <a:pt x="227" y="45"/>
                  </a:lnTo>
                  <a:lnTo>
                    <a:pt x="186" y="73"/>
                  </a:lnTo>
                  <a:lnTo>
                    <a:pt x="168" y="106"/>
                  </a:lnTo>
                  <a:lnTo>
                    <a:pt x="158" y="142"/>
                  </a:lnTo>
                  <a:lnTo>
                    <a:pt x="182" y="187"/>
                  </a:lnTo>
                  <a:lnTo>
                    <a:pt x="221" y="207"/>
                  </a:lnTo>
                  <a:lnTo>
                    <a:pt x="218" y="216"/>
                  </a:lnTo>
                  <a:lnTo>
                    <a:pt x="158" y="220"/>
                  </a:lnTo>
                  <a:lnTo>
                    <a:pt x="97" y="239"/>
                  </a:lnTo>
                  <a:lnTo>
                    <a:pt x="61" y="274"/>
                  </a:lnTo>
                  <a:lnTo>
                    <a:pt x="34" y="318"/>
                  </a:lnTo>
                  <a:lnTo>
                    <a:pt x="34" y="353"/>
                  </a:lnTo>
                  <a:lnTo>
                    <a:pt x="52" y="372"/>
                  </a:lnTo>
                  <a:lnTo>
                    <a:pt x="85" y="376"/>
                  </a:lnTo>
                  <a:lnTo>
                    <a:pt x="139" y="365"/>
                  </a:lnTo>
                  <a:lnTo>
                    <a:pt x="156" y="357"/>
                  </a:lnTo>
                  <a:lnTo>
                    <a:pt x="142" y="370"/>
                  </a:lnTo>
                  <a:lnTo>
                    <a:pt x="121" y="411"/>
                  </a:lnTo>
                  <a:lnTo>
                    <a:pt x="121" y="429"/>
                  </a:lnTo>
                  <a:lnTo>
                    <a:pt x="147" y="449"/>
                  </a:lnTo>
                  <a:lnTo>
                    <a:pt x="192" y="449"/>
                  </a:lnTo>
                  <a:lnTo>
                    <a:pt x="192" y="469"/>
                  </a:lnTo>
                  <a:lnTo>
                    <a:pt x="203" y="506"/>
                  </a:lnTo>
                  <a:lnTo>
                    <a:pt x="239" y="521"/>
                  </a:lnTo>
                  <a:lnTo>
                    <a:pt x="301" y="531"/>
                  </a:lnTo>
                  <a:lnTo>
                    <a:pt x="355" y="531"/>
                  </a:lnTo>
                  <a:lnTo>
                    <a:pt x="408" y="508"/>
                  </a:lnTo>
                  <a:lnTo>
                    <a:pt x="432" y="481"/>
                  </a:lnTo>
                  <a:lnTo>
                    <a:pt x="443" y="449"/>
                  </a:lnTo>
                  <a:lnTo>
                    <a:pt x="443" y="417"/>
                  </a:lnTo>
                  <a:lnTo>
                    <a:pt x="440" y="385"/>
                  </a:lnTo>
                  <a:lnTo>
                    <a:pt x="408" y="359"/>
                  </a:lnTo>
                  <a:lnTo>
                    <a:pt x="387" y="324"/>
                  </a:lnTo>
                  <a:lnTo>
                    <a:pt x="395" y="318"/>
                  </a:lnTo>
                  <a:lnTo>
                    <a:pt x="432" y="333"/>
                  </a:lnTo>
                  <a:lnTo>
                    <a:pt x="458" y="345"/>
                  </a:lnTo>
                  <a:lnTo>
                    <a:pt x="503" y="353"/>
                  </a:lnTo>
                  <a:lnTo>
                    <a:pt x="542" y="353"/>
                  </a:lnTo>
                  <a:lnTo>
                    <a:pt x="577" y="333"/>
                  </a:lnTo>
                  <a:lnTo>
                    <a:pt x="585" y="293"/>
                  </a:lnTo>
                  <a:lnTo>
                    <a:pt x="574" y="268"/>
                  </a:lnTo>
                  <a:lnTo>
                    <a:pt x="538" y="241"/>
                  </a:lnTo>
                  <a:lnTo>
                    <a:pt x="497" y="210"/>
                  </a:lnTo>
                  <a:lnTo>
                    <a:pt x="440" y="183"/>
                  </a:lnTo>
                  <a:lnTo>
                    <a:pt x="400" y="175"/>
                  </a:lnTo>
                  <a:lnTo>
                    <a:pt x="372" y="170"/>
                  </a:lnTo>
                  <a:lnTo>
                    <a:pt x="395" y="158"/>
                  </a:lnTo>
                  <a:lnTo>
                    <a:pt x="511" y="137"/>
                  </a:lnTo>
                  <a:lnTo>
                    <a:pt x="585" y="117"/>
                  </a:lnTo>
                  <a:lnTo>
                    <a:pt x="684" y="80"/>
                  </a:lnTo>
                  <a:lnTo>
                    <a:pt x="734" y="61"/>
                  </a:lnTo>
                  <a:lnTo>
                    <a:pt x="737" y="78"/>
                  </a:lnTo>
                  <a:lnTo>
                    <a:pt x="630" y="113"/>
                  </a:lnTo>
                  <a:lnTo>
                    <a:pt x="566" y="137"/>
                  </a:lnTo>
                  <a:lnTo>
                    <a:pt x="494" y="170"/>
                  </a:lnTo>
                  <a:lnTo>
                    <a:pt x="511" y="189"/>
                  </a:lnTo>
                  <a:lnTo>
                    <a:pt x="648" y="246"/>
                  </a:lnTo>
                  <a:lnTo>
                    <a:pt x="772" y="291"/>
                  </a:lnTo>
                  <a:lnTo>
                    <a:pt x="877" y="318"/>
                  </a:lnTo>
                  <a:lnTo>
                    <a:pt x="867" y="324"/>
                  </a:lnTo>
                  <a:lnTo>
                    <a:pt x="708" y="285"/>
                  </a:lnTo>
                  <a:lnTo>
                    <a:pt x="603" y="259"/>
                  </a:lnTo>
                  <a:lnTo>
                    <a:pt x="595" y="268"/>
                  </a:lnTo>
                  <a:lnTo>
                    <a:pt x="613" y="298"/>
                  </a:lnTo>
                  <a:lnTo>
                    <a:pt x="613" y="333"/>
                  </a:lnTo>
                  <a:lnTo>
                    <a:pt x="592" y="370"/>
                  </a:lnTo>
                  <a:lnTo>
                    <a:pt x="542" y="378"/>
                  </a:lnTo>
                  <a:lnTo>
                    <a:pt x="485" y="378"/>
                  </a:lnTo>
                  <a:lnTo>
                    <a:pt x="471" y="378"/>
                  </a:lnTo>
                  <a:lnTo>
                    <a:pt x="487" y="421"/>
                  </a:lnTo>
                  <a:lnTo>
                    <a:pt x="476" y="462"/>
                  </a:lnTo>
                  <a:lnTo>
                    <a:pt x="450" y="512"/>
                  </a:lnTo>
                  <a:lnTo>
                    <a:pt x="395" y="546"/>
                  </a:lnTo>
                  <a:lnTo>
                    <a:pt x="334" y="553"/>
                  </a:lnTo>
                  <a:lnTo>
                    <a:pt x="245" y="550"/>
                  </a:lnTo>
                  <a:lnTo>
                    <a:pt x="203" y="533"/>
                  </a:lnTo>
                  <a:lnTo>
                    <a:pt x="177" y="512"/>
                  </a:lnTo>
                  <a:lnTo>
                    <a:pt x="168" y="479"/>
                  </a:lnTo>
                  <a:lnTo>
                    <a:pt x="168" y="469"/>
                  </a:lnTo>
                  <a:lnTo>
                    <a:pt x="115" y="469"/>
                  </a:lnTo>
                  <a:lnTo>
                    <a:pt x="97" y="449"/>
                  </a:lnTo>
                  <a:lnTo>
                    <a:pt x="97" y="429"/>
                  </a:lnTo>
                  <a:lnTo>
                    <a:pt x="97" y="409"/>
                  </a:lnTo>
                  <a:lnTo>
                    <a:pt x="105" y="389"/>
                  </a:lnTo>
                  <a:lnTo>
                    <a:pt x="68" y="391"/>
                  </a:lnTo>
                  <a:lnTo>
                    <a:pt x="16" y="378"/>
                  </a:lnTo>
                  <a:lnTo>
                    <a:pt x="5" y="350"/>
                  </a:lnTo>
                  <a:lnTo>
                    <a:pt x="0" y="311"/>
                  </a:lnTo>
                  <a:lnTo>
                    <a:pt x="16" y="274"/>
                  </a:lnTo>
                  <a:lnTo>
                    <a:pt x="52" y="241"/>
                  </a:lnTo>
                  <a:lnTo>
                    <a:pt x="87" y="222"/>
                  </a:lnTo>
                  <a:lnTo>
                    <a:pt x="129" y="203"/>
                  </a:lnTo>
                  <a:lnTo>
                    <a:pt x="165" y="203"/>
                  </a:lnTo>
                  <a:lnTo>
                    <a:pt x="142" y="168"/>
                  </a:lnTo>
                  <a:lnTo>
                    <a:pt x="139" y="142"/>
                  </a:lnTo>
                  <a:lnTo>
                    <a:pt x="142" y="117"/>
                  </a:lnTo>
                  <a:lnTo>
                    <a:pt x="158" y="78"/>
                  </a:lnTo>
                  <a:lnTo>
                    <a:pt x="186" y="41"/>
                  </a:lnTo>
                  <a:lnTo>
                    <a:pt x="230" y="21"/>
                  </a:lnTo>
                  <a:lnTo>
                    <a:pt x="301" y="0"/>
                  </a:lnTo>
                  <a:lnTo>
                    <a:pt x="382" y="2"/>
                  </a:lnTo>
                  <a:lnTo>
                    <a:pt x="440" y="7"/>
                  </a:lnTo>
                  <a:lnTo>
                    <a:pt x="467" y="15"/>
                  </a:lnTo>
                  <a:lnTo>
                    <a:pt x="476" y="2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58" name="Freeform 22"/>
            <p:cNvSpPr>
              <a:spLocks/>
            </p:cNvSpPr>
            <p:nvPr/>
          </p:nvSpPr>
          <p:spPr bwMode="auto">
            <a:xfrm>
              <a:off x="1283" y="1670"/>
              <a:ext cx="103" cy="73"/>
            </a:xfrm>
            <a:custGeom>
              <a:avLst/>
              <a:gdLst/>
              <a:ahLst/>
              <a:cxnLst>
                <a:cxn ang="0">
                  <a:pos x="2" y="25"/>
                </a:cxn>
                <a:cxn ang="0">
                  <a:pos x="34" y="44"/>
                </a:cxn>
                <a:cxn ang="0">
                  <a:pos x="44" y="64"/>
                </a:cxn>
                <a:cxn ang="0">
                  <a:pos x="64" y="72"/>
                </a:cxn>
                <a:cxn ang="0">
                  <a:pos x="71" y="51"/>
                </a:cxn>
                <a:cxn ang="0">
                  <a:pos x="102" y="38"/>
                </a:cxn>
                <a:cxn ang="0">
                  <a:pos x="71" y="23"/>
                </a:cxn>
                <a:cxn ang="0">
                  <a:pos x="74" y="0"/>
                </a:cxn>
                <a:cxn ang="0">
                  <a:pos x="44" y="6"/>
                </a:cxn>
                <a:cxn ang="0">
                  <a:pos x="0" y="10"/>
                </a:cxn>
                <a:cxn ang="0">
                  <a:pos x="2" y="25"/>
                </a:cxn>
              </a:cxnLst>
              <a:rect l="0" t="0" r="r" b="b"/>
              <a:pathLst>
                <a:path w="103" h="73">
                  <a:moveTo>
                    <a:pt x="2" y="25"/>
                  </a:moveTo>
                  <a:lnTo>
                    <a:pt x="34" y="44"/>
                  </a:lnTo>
                  <a:lnTo>
                    <a:pt x="44" y="64"/>
                  </a:lnTo>
                  <a:lnTo>
                    <a:pt x="64" y="72"/>
                  </a:lnTo>
                  <a:lnTo>
                    <a:pt x="71" y="51"/>
                  </a:lnTo>
                  <a:lnTo>
                    <a:pt x="102" y="38"/>
                  </a:lnTo>
                  <a:lnTo>
                    <a:pt x="71" y="23"/>
                  </a:lnTo>
                  <a:lnTo>
                    <a:pt x="74" y="0"/>
                  </a:lnTo>
                  <a:lnTo>
                    <a:pt x="44" y="6"/>
                  </a:lnTo>
                  <a:lnTo>
                    <a:pt x="0" y="10"/>
                  </a:lnTo>
                  <a:lnTo>
                    <a:pt x="2" y="25"/>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59" name="Freeform 23"/>
            <p:cNvSpPr>
              <a:spLocks/>
            </p:cNvSpPr>
            <p:nvPr/>
          </p:nvSpPr>
          <p:spPr bwMode="auto">
            <a:xfrm>
              <a:off x="1575" y="1317"/>
              <a:ext cx="625" cy="718"/>
            </a:xfrm>
            <a:custGeom>
              <a:avLst/>
              <a:gdLst/>
              <a:ahLst/>
              <a:cxnLst>
                <a:cxn ang="0">
                  <a:pos x="170" y="26"/>
                </a:cxn>
                <a:cxn ang="0">
                  <a:pos x="30" y="28"/>
                </a:cxn>
                <a:cxn ang="0">
                  <a:pos x="0" y="71"/>
                </a:cxn>
                <a:cxn ang="0">
                  <a:pos x="62" y="58"/>
                </a:cxn>
                <a:cxn ang="0">
                  <a:pos x="134" y="38"/>
                </a:cxn>
                <a:cxn ang="0">
                  <a:pos x="199" y="71"/>
                </a:cxn>
                <a:cxn ang="0">
                  <a:pos x="146" y="132"/>
                </a:cxn>
                <a:cxn ang="0">
                  <a:pos x="154" y="177"/>
                </a:cxn>
                <a:cxn ang="0">
                  <a:pos x="208" y="130"/>
                </a:cxn>
                <a:cxn ang="0">
                  <a:pos x="252" y="132"/>
                </a:cxn>
                <a:cxn ang="0">
                  <a:pos x="339" y="142"/>
                </a:cxn>
                <a:cxn ang="0">
                  <a:pos x="436" y="181"/>
                </a:cxn>
                <a:cxn ang="0">
                  <a:pos x="466" y="229"/>
                </a:cxn>
                <a:cxn ang="0">
                  <a:pos x="457" y="272"/>
                </a:cxn>
                <a:cxn ang="0">
                  <a:pos x="386" y="288"/>
                </a:cxn>
                <a:cxn ang="0">
                  <a:pos x="329" y="307"/>
                </a:cxn>
                <a:cxn ang="0">
                  <a:pos x="489" y="318"/>
                </a:cxn>
                <a:cxn ang="0">
                  <a:pos x="579" y="378"/>
                </a:cxn>
                <a:cxn ang="0">
                  <a:pos x="579" y="506"/>
                </a:cxn>
                <a:cxn ang="0">
                  <a:pos x="529" y="541"/>
                </a:cxn>
                <a:cxn ang="0">
                  <a:pos x="555" y="560"/>
                </a:cxn>
                <a:cxn ang="0">
                  <a:pos x="597" y="618"/>
                </a:cxn>
                <a:cxn ang="0">
                  <a:pos x="552" y="682"/>
                </a:cxn>
                <a:cxn ang="0">
                  <a:pos x="431" y="701"/>
                </a:cxn>
                <a:cxn ang="0">
                  <a:pos x="305" y="655"/>
                </a:cxn>
                <a:cxn ang="0">
                  <a:pos x="249" y="671"/>
                </a:cxn>
                <a:cxn ang="0">
                  <a:pos x="400" y="713"/>
                </a:cxn>
                <a:cxn ang="0">
                  <a:pos x="569" y="697"/>
                </a:cxn>
                <a:cxn ang="0">
                  <a:pos x="624" y="632"/>
                </a:cxn>
                <a:cxn ang="0">
                  <a:pos x="605" y="553"/>
                </a:cxn>
                <a:cxn ang="0">
                  <a:pos x="600" y="513"/>
                </a:cxn>
                <a:cxn ang="0">
                  <a:pos x="608" y="385"/>
                </a:cxn>
                <a:cxn ang="0">
                  <a:pos x="537" y="307"/>
                </a:cxn>
                <a:cxn ang="0">
                  <a:pos x="502" y="240"/>
                </a:cxn>
                <a:cxn ang="0">
                  <a:pos x="427" y="145"/>
                </a:cxn>
                <a:cxn ang="0">
                  <a:pos x="315" y="117"/>
                </a:cxn>
                <a:cxn ang="0">
                  <a:pos x="252" y="90"/>
                </a:cxn>
                <a:cxn ang="0">
                  <a:pos x="302" y="0"/>
                </a:cxn>
                <a:cxn ang="0">
                  <a:pos x="213" y="40"/>
                </a:cxn>
              </a:cxnLst>
              <a:rect l="0" t="0" r="r" b="b"/>
              <a:pathLst>
                <a:path w="625" h="718">
                  <a:moveTo>
                    <a:pt x="213" y="40"/>
                  </a:moveTo>
                  <a:lnTo>
                    <a:pt x="170" y="26"/>
                  </a:lnTo>
                  <a:lnTo>
                    <a:pt x="65" y="13"/>
                  </a:lnTo>
                  <a:lnTo>
                    <a:pt x="30" y="28"/>
                  </a:lnTo>
                  <a:lnTo>
                    <a:pt x="0" y="48"/>
                  </a:lnTo>
                  <a:lnTo>
                    <a:pt x="0" y="71"/>
                  </a:lnTo>
                  <a:lnTo>
                    <a:pt x="27" y="78"/>
                  </a:lnTo>
                  <a:lnTo>
                    <a:pt x="62" y="58"/>
                  </a:lnTo>
                  <a:lnTo>
                    <a:pt x="99" y="38"/>
                  </a:lnTo>
                  <a:lnTo>
                    <a:pt x="134" y="38"/>
                  </a:lnTo>
                  <a:lnTo>
                    <a:pt x="170" y="52"/>
                  </a:lnTo>
                  <a:lnTo>
                    <a:pt x="199" y="71"/>
                  </a:lnTo>
                  <a:lnTo>
                    <a:pt x="199" y="80"/>
                  </a:lnTo>
                  <a:lnTo>
                    <a:pt x="146" y="132"/>
                  </a:lnTo>
                  <a:lnTo>
                    <a:pt x="136" y="165"/>
                  </a:lnTo>
                  <a:lnTo>
                    <a:pt x="154" y="177"/>
                  </a:lnTo>
                  <a:lnTo>
                    <a:pt x="187" y="162"/>
                  </a:lnTo>
                  <a:lnTo>
                    <a:pt x="208" y="130"/>
                  </a:lnTo>
                  <a:lnTo>
                    <a:pt x="226" y="117"/>
                  </a:lnTo>
                  <a:lnTo>
                    <a:pt x="252" y="132"/>
                  </a:lnTo>
                  <a:lnTo>
                    <a:pt x="276" y="138"/>
                  </a:lnTo>
                  <a:lnTo>
                    <a:pt x="339" y="142"/>
                  </a:lnTo>
                  <a:lnTo>
                    <a:pt x="400" y="158"/>
                  </a:lnTo>
                  <a:lnTo>
                    <a:pt x="436" y="181"/>
                  </a:lnTo>
                  <a:lnTo>
                    <a:pt x="457" y="203"/>
                  </a:lnTo>
                  <a:lnTo>
                    <a:pt x="466" y="229"/>
                  </a:lnTo>
                  <a:lnTo>
                    <a:pt x="463" y="253"/>
                  </a:lnTo>
                  <a:lnTo>
                    <a:pt x="457" y="272"/>
                  </a:lnTo>
                  <a:lnTo>
                    <a:pt x="436" y="280"/>
                  </a:lnTo>
                  <a:lnTo>
                    <a:pt x="386" y="288"/>
                  </a:lnTo>
                  <a:lnTo>
                    <a:pt x="329" y="298"/>
                  </a:lnTo>
                  <a:lnTo>
                    <a:pt x="329" y="307"/>
                  </a:lnTo>
                  <a:lnTo>
                    <a:pt x="403" y="307"/>
                  </a:lnTo>
                  <a:lnTo>
                    <a:pt x="489" y="318"/>
                  </a:lnTo>
                  <a:lnTo>
                    <a:pt x="545" y="344"/>
                  </a:lnTo>
                  <a:lnTo>
                    <a:pt x="579" y="378"/>
                  </a:lnTo>
                  <a:lnTo>
                    <a:pt x="590" y="448"/>
                  </a:lnTo>
                  <a:lnTo>
                    <a:pt x="579" y="506"/>
                  </a:lnTo>
                  <a:lnTo>
                    <a:pt x="555" y="526"/>
                  </a:lnTo>
                  <a:lnTo>
                    <a:pt x="529" y="541"/>
                  </a:lnTo>
                  <a:lnTo>
                    <a:pt x="510" y="551"/>
                  </a:lnTo>
                  <a:lnTo>
                    <a:pt x="555" y="560"/>
                  </a:lnTo>
                  <a:lnTo>
                    <a:pt x="587" y="584"/>
                  </a:lnTo>
                  <a:lnTo>
                    <a:pt x="597" y="618"/>
                  </a:lnTo>
                  <a:lnTo>
                    <a:pt x="582" y="662"/>
                  </a:lnTo>
                  <a:lnTo>
                    <a:pt x="552" y="682"/>
                  </a:lnTo>
                  <a:lnTo>
                    <a:pt x="502" y="701"/>
                  </a:lnTo>
                  <a:lnTo>
                    <a:pt x="431" y="701"/>
                  </a:lnTo>
                  <a:lnTo>
                    <a:pt x="355" y="684"/>
                  </a:lnTo>
                  <a:lnTo>
                    <a:pt x="305" y="655"/>
                  </a:lnTo>
                  <a:lnTo>
                    <a:pt x="268" y="636"/>
                  </a:lnTo>
                  <a:lnTo>
                    <a:pt x="249" y="671"/>
                  </a:lnTo>
                  <a:lnTo>
                    <a:pt x="270" y="694"/>
                  </a:lnTo>
                  <a:lnTo>
                    <a:pt x="400" y="713"/>
                  </a:lnTo>
                  <a:lnTo>
                    <a:pt x="498" y="717"/>
                  </a:lnTo>
                  <a:lnTo>
                    <a:pt x="569" y="697"/>
                  </a:lnTo>
                  <a:lnTo>
                    <a:pt x="605" y="668"/>
                  </a:lnTo>
                  <a:lnTo>
                    <a:pt x="624" y="632"/>
                  </a:lnTo>
                  <a:lnTo>
                    <a:pt x="617" y="586"/>
                  </a:lnTo>
                  <a:lnTo>
                    <a:pt x="605" y="553"/>
                  </a:lnTo>
                  <a:lnTo>
                    <a:pt x="587" y="541"/>
                  </a:lnTo>
                  <a:lnTo>
                    <a:pt x="600" y="513"/>
                  </a:lnTo>
                  <a:lnTo>
                    <a:pt x="614" y="461"/>
                  </a:lnTo>
                  <a:lnTo>
                    <a:pt x="608" y="385"/>
                  </a:lnTo>
                  <a:lnTo>
                    <a:pt x="582" y="344"/>
                  </a:lnTo>
                  <a:lnTo>
                    <a:pt x="537" y="307"/>
                  </a:lnTo>
                  <a:lnTo>
                    <a:pt x="489" y="280"/>
                  </a:lnTo>
                  <a:lnTo>
                    <a:pt x="502" y="240"/>
                  </a:lnTo>
                  <a:lnTo>
                    <a:pt x="481" y="177"/>
                  </a:lnTo>
                  <a:lnTo>
                    <a:pt x="427" y="145"/>
                  </a:lnTo>
                  <a:lnTo>
                    <a:pt x="374" y="132"/>
                  </a:lnTo>
                  <a:lnTo>
                    <a:pt x="315" y="117"/>
                  </a:lnTo>
                  <a:lnTo>
                    <a:pt x="276" y="110"/>
                  </a:lnTo>
                  <a:lnTo>
                    <a:pt x="252" y="90"/>
                  </a:lnTo>
                  <a:lnTo>
                    <a:pt x="252" y="78"/>
                  </a:lnTo>
                  <a:lnTo>
                    <a:pt x="302" y="0"/>
                  </a:lnTo>
                  <a:lnTo>
                    <a:pt x="226" y="54"/>
                  </a:lnTo>
                  <a:lnTo>
                    <a:pt x="213" y="4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0" name="Freeform 24"/>
            <p:cNvSpPr>
              <a:spLocks/>
            </p:cNvSpPr>
            <p:nvPr/>
          </p:nvSpPr>
          <p:spPr bwMode="auto">
            <a:xfrm>
              <a:off x="2146" y="1403"/>
              <a:ext cx="170" cy="76"/>
            </a:xfrm>
            <a:custGeom>
              <a:avLst/>
              <a:gdLst/>
              <a:ahLst/>
              <a:cxnLst>
                <a:cxn ang="0">
                  <a:pos x="18" y="64"/>
                </a:cxn>
                <a:cxn ang="0">
                  <a:pos x="145" y="0"/>
                </a:cxn>
                <a:cxn ang="0">
                  <a:pos x="169" y="7"/>
                </a:cxn>
                <a:cxn ang="0">
                  <a:pos x="163" y="23"/>
                </a:cxn>
                <a:cxn ang="0">
                  <a:pos x="0" y="75"/>
                </a:cxn>
                <a:cxn ang="0">
                  <a:pos x="18" y="64"/>
                </a:cxn>
              </a:cxnLst>
              <a:rect l="0" t="0" r="r" b="b"/>
              <a:pathLst>
                <a:path w="170" h="76">
                  <a:moveTo>
                    <a:pt x="18" y="64"/>
                  </a:moveTo>
                  <a:lnTo>
                    <a:pt x="145" y="0"/>
                  </a:lnTo>
                  <a:lnTo>
                    <a:pt x="169" y="7"/>
                  </a:lnTo>
                  <a:lnTo>
                    <a:pt x="163" y="23"/>
                  </a:lnTo>
                  <a:lnTo>
                    <a:pt x="0" y="75"/>
                  </a:lnTo>
                  <a:lnTo>
                    <a:pt x="18" y="6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1" name="Freeform 25"/>
            <p:cNvSpPr>
              <a:spLocks/>
            </p:cNvSpPr>
            <p:nvPr/>
          </p:nvSpPr>
          <p:spPr bwMode="auto">
            <a:xfrm>
              <a:off x="1843" y="2232"/>
              <a:ext cx="164" cy="199"/>
            </a:xfrm>
            <a:custGeom>
              <a:avLst/>
              <a:gdLst/>
              <a:ahLst/>
              <a:cxnLst>
                <a:cxn ang="0">
                  <a:pos x="163" y="198"/>
                </a:cxn>
                <a:cxn ang="0">
                  <a:pos x="101" y="71"/>
                </a:cxn>
                <a:cxn ang="0">
                  <a:pos x="36" y="0"/>
                </a:cxn>
                <a:cxn ang="0">
                  <a:pos x="9" y="0"/>
                </a:cxn>
                <a:cxn ang="0">
                  <a:pos x="0" y="19"/>
                </a:cxn>
                <a:cxn ang="0">
                  <a:pos x="54" y="64"/>
                </a:cxn>
                <a:cxn ang="0">
                  <a:pos x="107" y="126"/>
                </a:cxn>
                <a:cxn ang="0">
                  <a:pos x="163" y="198"/>
                </a:cxn>
              </a:cxnLst>
              <a:rect l="0" t="0" r="r" b="b"/>
              <a:pathLst>
                <a:path w="164" h="199">
                  <a:moveTo>
                    <a:pt x="163" y="198"/>
                  </a:moveTo>
                  <a:lnTo>
                    <a:pt x="101" y="71"/>
                  </a:lnTo>
                  <a:lnTo>
                    <a:pt x="36" y="0"/>
                  </a:lnTo>
                  <a:lnTo>
                    <a:pt x="9" y="0"/>
                  </a:lnTo>
                  <a:lnTo>
                    <a:pt x="0" y="19"/>
                  </a:lnTo>
                  <a:lnTo>
                    <a:pt x="54" y="64"/>
                  </a:lnTo>
                  <a:lnTo>
                    <a:pt x="107" y="126"/>
                  </a:lnTo>
                  <a:lnTo>
                    <a:pt x="163" y="19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2" name="Freeform 26"/>
            <p:cNvSpPr>
              <a:spLocks/>
            </p:cNvSpPr>
            <p:nvPr/>
          </p:nvSpPr>
          <p:spPr bwMode="auto">
            <a:xfrm>
              <a:off x="921" y="1920"/>
              <a:ext cx="878" cy="531"/>
            </a:xfrm>
            <a:custGeom>
              <a:avLst/>
              <a:gdLst/>
              <a:ahLst/>
              <a:cxnLst>
                <a:cxn ang="0">
                  <a:pos x="851" y="73"/>
                </a:cxn>
                <a:cxn ang="0">
                  <a:pos x="877" y="177"/>
                </a:cxn>
                <a:cxn ang="0">
                  <a:pos x="825" y="249"/>
                </a:cxn>
                <a:cxn ang="0">
                  <a:pos x="722" y="247"/>
                </a:cxn>
                <a:cxn ang="0">
                  <a:pos x="748" y="376"/>
                </a:cxn>
                <a:cxn ang="0">
                  <a:pos x="694" y="470"/>
                </a:cxn>
                <a:cxn ang="0">
                  <a:pos x="606" y="515"/>
                </a:cxn>
                <a:cxn ang="0">
                  <a:pos x="429" y="530"/>
                </a:cxn>
                <a:cxn ang="0">
                  <a:pos x="252" y="515"/>
                </a:cxn>
                <a:cxn ang="0">
                  <a:pos x="151" y="436"/>
                </a:cxn>
                <a:cxn ang="0">
                  <a:pos x="83" y="366"/>
                </a:cxn>
                <a:cxn ang="0">
                  <a:pos x="12" y="295"/>
                </a:cxn>
                <a:cxn ang="0">
                  <a:pos x="0" y="197"/>
                </a:cxn>
                <a:cxn ang="0">
                  <a:pos x="71" y="136"/>
                </a:cxn>
                <a:cxn ang="0">
                  <a:pos x="62" y="177"/>
                </a:cxn>
                <a:cxn ang="0">
                  <a:pos x="30" y="262"/>
                </a:cxn>
                <a:cxn ang="0">
                  <a:pos x="80" y="331"/>
                </a:cxn>
                <a:cxn ang="0">
                  <a:pos x="178" y="318"/>
                </a:cxn>
                <a:cxn ang="0">
                  <a:pos x="241" y="312"/>
                </a:cxn>
                <a:cxn ang="0">
                  <a:pos x="154" y="378"/>
                </a:cxn>
                <a:cxn ang="0">
                  <a:pos x="189" y="444"/>
                </a:cxn>
                <a:cxn ang="0">
                  <a:pos x="305" y="500"/>
                </a:cxn>
                <a:cxn ang="0">
                  <a:pos x="363" y="461"/>
                </a:cxn>
                <a:cxn ang="0">
                  <a:pos x="400" y="502"/>
                </a:cxn>
                <a:cxn ang="0">
                  <a:pos x="500" y="513"/>
                </a:cxn>
                <a:cxn ang="0">
                  <a:pos x="614" y="480"/>
                </a:cxn>
                <a:cxn ang="0">
                  <a:pos x="704" y="424"/>
                </a:cxn>
                <a:cxn ang="0">
                  <a:pos x="712" y="347"/>
                </a:cxn>
                <a:cxn ang="0">
                  <a:pos x="701" y="262"/>
                </a:cxn>
                <a:cxn ang="0">
                  <a:pos x="659" y="190"/>
                </a:cxn>
                <a:cxn ang="0">
                  <a:pos x="736" y="220"/>
                </a:cxn>
                <a:cxn ang="0">
                  <a:pos x="801" y="229"/>
                </a:cxn>
                <a:cxn ang="0">
                  <a:pos x="851" y="190"/>
                </a:cxn>
                <a:cxn ang="0">
                  <a:pos x="836" y="112"/>
                </a:cxn>
                <a:cxn ang="0">
                  <a:pos x="789" y="21"/>
                </a:cxn>
                <a:cxn ang="0">
                  <a:pos x="798" y="0"/>
                </a:cxn>
              </a:cxnLst>
              <a:rect l="0" t="0" r="r" b="b"/>
              <a:pathLst>
                <a:path w="878" h="531">
                  <a:moveTo>
                    <a:pt x="798" y="0"/>
                  </a:moveTo>
                  <a:lnTo>
                    <a:pt x="851" y="73"/>
                  </a:lnTo>
                  <a:lnTo>
                    <a:pt x="864" y="123"/>
                  </a:lnTo>
                  <a:lnTo>
                    <a:pt x="877" y="177"/>
                  </a:lnTo>
                  <a:lnTo>
                    <a:pt x="864" y="229"/>
                  </a:lnTo>
                  <a:lnTo>
                    <a:pt x="825" y="249"/>
                  </a:lnTo>
                  <a:lnTo>
                    <a:pt x="775" y="255"/>
                  </a:lnTo>
                  <a:lnTo>
                    <a:pt x="722" y="247"/>
                  </a:lnTo>
                  <a:lnTo>
                    <a:pt x="745" y="295"/>
                  </a:lnTo>
                  <a:lnTo>
                    <a:pt x="748" y="376"/>
                  </a:lnTo>
                  <a:lnTo>
                    <a:pt x="736" y="430"/>
                  </a:lnTo>
                  <a:lnTo>
                    <a:pt x="694" y="470"/>
                  </a:lnTo>
                  <a:lnTo>
                    <a:pt x="651" y="494"/>
                  </a:lnTo>
                  <a:lnTo>
                    <a:pt x="606" y="515"/>
                  </a:lnTo>
                  <a:lnTo>
                    <a:pt x="542" y="526"/>
                  </a:lnTo>
                  <a:lnTo>
                    <a:pt x="429" y="530"/>
                  </a:lnTo>
                  <a:lnTo>
                    <a:pt x="340" y="530"/>
                  </a:lnTo>
                  <a:lnTo>
                    <a:pt x="252" y="515"/>
                  </a:lnTo>
                  <a:lnTo>
                    <a:pt x="181" y="476"/>
                  </a:lnTo>
                  <a:lnTo>
                    <a:pt x="151" y="436"/>
                  </a:lnTo>
                  <a:lnTo>
                    <a:pt x="136" y="386"/>
                  </a:lnTo>
                  <a:lnTo>
                    <a:pt x="83" y="366"/>
                  </a:lnTo>
                  <a:lnTo>
                    <a:pt x="30" y="331"/>
                  </a:lnTo>
                  <a:lnTo>
                    <a:pt x="12" y="295"/>
                  </a:lnTo>
                  <a:lnTo>
                    <a:pt x="0" y="249"/>
                  </a:lnTo>
                  <a:lnTo>
                    <a:pt x="0" y="197"/>
                  </a:lnTo>
                  <a:lnTo>
                    <a:pt x="27" y="136"/>
                  </a:lnTo>
                  <a:lnTo>
                    <a:pt x="71" y="136"/>
                  </a:lnTo>
                  <a:lnTo>
                    <a:pt x="80" y="156"/>
                  </a:lnTo>
                  <a:lnTo>
                    <a:pt x="62" y="177"/>
                  </a:lnTo>
                  <a:lnTo>
                    <a:pt x="39" y="203"/>
                  </a:lnTo>
                  <a:lnTo>
                    <a:pt x="30" y="262"/>
                  </a:lnTo>
                  <a:lnTo>
                    <a:pt x="39" y="299"/>
                  </a:lnTo>
                  <a:lnTo>
                    <a:pt x="80" y="331"/>
                  </a:lnTo>
                  <a:lnTo>
                    <a:pt x="125" y="331"/>
                  </a:lnTo>
                  <a:lnTo>
                    <a:pt x="178" y="318"/>
                  </a:lnTo>
                  <a:lnTo>
                    <a:pt x="249" y="285"/>
                  </a:lnTo>
                  <a:lnTo>
                    <a:pt x="241" y="312"/>
                  </a:lnTo>
                  <a:lnTo>
                    <a:pt x="163" y="351"/>
                  </a:lnTo>
                  <a:lnTo>
                    <a:pt x="154" y="378"/>
                  </a:lnTo>
                  <a:lnTo>
                    <a:pt x="172" y="409"/>
                  </a:lnTo>
                  <a:lnTo>
                    <a:pt x="189" y="444"/>
                  </a:lnTo>
                  <a:lnTo>
                    <a:pt x="234" y="483"/>
                  </a:lnTo>
                  <a:lnTo>
                    <a:pt x="305" y="500"/>
                  </a:lnTo>
                  <a:lnTo>
                    <a:pt x="349" y="488"/>
                  </a:lnTo>
                  <a:lnTo>
                    <a:pt x="363" y="461"/>
                  </a:lnTo>
                  <a:lnTo>
                    <a:pt x="382" y="461"/>
                  </a:lnTo>
                  <a:lnTo>
                    <a:pt x="400" y="502"/>
                  </a:lnTo>
                  <a:lnTo>
                    <a:pt x="444" y="513"/>
                  </a:lnTo>
                  <a:lnTo>
                    <a:pt x="500" y="513"/>
                  </a:lnTo>
                  <a:lnTo>
                    <a:pt x="563" y="502"/>
                  </a:lnTo>
                  <a:lnTo>
                    <a:pt x="614" y="480"/>
                  </a:lnTo>
                  <a:lnTo>
                    <a:pt x="677" y="455"/>
                  </a:lnTo>
                  <a:lnTo>
                    <a:pt x="704" y="424"/>
                  </a:lnTo>
                  <a:lnTo>
                    <a:pt x="712" y="390"/>
                  </a:lnTo>
                  <a:lnTo>
                    <a:pt x="712" y="347"/>
                  </a:lnTo>
                  <a:lnTo>
                    <a:pt x="709" y="299"/>
                  </a:lnTo>
                  <a:lnTo>
                    <a:pt x="701" y="262"/>
                  </a:lnTo>
                  <a:lnTo>
                    <a:pt x="683" y="233"/>
                  </a:lnTo>
                  <a:lnTo>
                    <a:pt x="659" y="190"/>
                  </a:lnTo>
                  <a:lnTo>
                    <a:pt x="674" y="181"/>
                  </a:lnTo>
                  <a:lnTo>
                    <a:pt x="736" y="220"/>
                  </a:lnTo>
                  <a:lnTo>
                    <a:pt x="765" y="229"/>
                  </a:lnTo>
                  <a:lnTo>
                    <a:pt x="801" y="229"/>
                  </a:lnTo>
                  <a:lnTo>
                    <a:pt x="828" y="216"/>
                  </a:lnTo>
                  <a:lnTo>
                    <a:pt x="851" y="190"/>
                  </a:lnTo>
                  <a:lnTo>
                    <a:pt x="846" y="151"/>
                  </a:lnTo>
                  <a:lnTo>
                    <a:pt x="836" y="112"/>
                  </a:lnTo>
                  <a:lnTo>
                    <a:pt x="810" y="64"/>
                  </a:lnTo>
                  <a:lnTo>
                    <a:pt x="789" y="21"/>
                  </a:lnTo>
                  <a:lnTo>
                    <a:pt x="780" y="0"/>
                  </a:lnTo>
                  <a:lnTo>
                    <a:pt x="798"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3" name="Freeform 27"/>
            <p:cNvSpPr>
              <a:spLocks/>
            </p:cNvSpPr>
            <p:nvPr/>
          </p:nvSpPr>
          <p:spPr bwMode="auto">
            <a:xfrm>
              <a:off x="1402" y="960"/>
              <a:ext cx="160" cy="249"/>
            </a:xfrm>
            <a:custGeom>
              <a:avLst/>
              <a:gdLst/>
              <a:ahLst/>
              <a:cxnLst>
                <a:cxn ang="0">
                  <a:pos x="5" y="214"/>
                </a:cxn>
                <a:cxn ang="0">
                  <a:pos x="54" y="112"/>
                </a:cxn>
                <a:cxn ang="0">
                  <a:pos x="107" y="38"/>
                </a:cxn>
                <a:cxn ang="0">
                  <a:pos x="159" y="0"/>
                </a:cxn>
                <a:cxn ang="0">
                  <a:pos x="125" y="54"/>
                </a:cxn>
                <a:cxn ang="0">
                  <a:pos x="80" y="135"/>
                </a:cxn>
                <a:cxn ang="0">
                  <a:pos x="54" y="208"/>
                </a:cxn>
                <a:cxn ang="0">
                  <a:pos x="32" y="242"/>
                </a:cxn>
                <a:cxn ang="0">
                  <a:pos x="5" y="248"/>
                </a:cxn>
                <a:cxn ang="0">
                  <a:pos x="0" y="227"/>
                </a:cxn>
                <a:cxn ang="0">
                  <a:pos x="5" y="214"/>
                </a:cxn>
              </a:cxnLst>
              <a:rect l="0" t="0" r="r" b="b"/>
              <a:pathLst>
                <a:path w="160" h="249">
                  <a:moveTo>
                    <a:pt x="5" y="214"/>
                  </a:moveTo>
                  <a:lnTo>
                    <a:pt x="54" y="112"/>
                  </a:lnTo>
                  <a:lnTo>
                    <a:pt x="107" y="38"/>
                  </a:lnTo>
                  <a:lnTo>
                    <a:pt x="159" y="0"/>
                  </a:lnTo>
                  <a:lnTo>
                    <a:pt x="125" y="54"/>
                  </a:lnTo>
                  <a:lnTo>
                    <a:pt x="80" y="135"/>
                  </a:lnTo>
                  <a:lnTo>
                    <a:pt x="54" y="208"/>
                  </a:lnTo>
                  <a:lnTo>
                    <a:pt x="32" y="242"/>
                  </a:lnTo>
                  <a:lnTo>
                    <a:pt x="5" y="248"/>
                  </a:lnTo>
                  <a:lnTo>
                    <a:pt x="0" y="227"/>
                  </a:lnTo>
                  <a:lnTo>
                    <a:pt x="5" y="2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4" name="Freeform 28"/>
            <p:cNvSpPr>
              <a:spLocks/>
            </p:cNvSpPr>
            <p:nvPr/>
          </p:nvSpPr>
          <p:spPr bwMode="auto">
            <a:xfrm>
              <a:off x="1398" y="1285"/>
              <a:ext cx="73" cy="38"/>
            </a:xfrm>
            <a:custGeom>
              <a:avLst/>
              <a:gdLst/>
              <a:ahLst/>
              <a:cxnLst>
                <a:cxn ang="0">
                  <a:pos x="72" y="14"/>
                </a:cxn>
                <a:cxn ang="0">
                  <a:pos x="48" y="0"/>
                </a:cxn>
                <a:cxn ang="0">
                  <a:pos x="8" y="0"/>
                </a:cxn>
                <a:cxn ang="0">
                  <a:pos x="0" y="18"/>
                </a:cxn>
                <a:cxn ang="0">
                  <a:pos x="18" y="37"/>
                </a:cxn>
                <a:cxn ang="0">
                  <a:pos x="55" y="37"/>
                </a:cxn>
                <a:cxn ang="0">
                  <a:pos x="72" y="14"/>
                </a:cxn>
              </a:cxnLst>
              <a:rect l="0" t="0" r="r" b="b"/>
              <a:pathLst>
                <a:path w="73" h="38">
                  <a:moveTo>
                    <a:pt x="72" y="14"/>
                  </a:moveTo>
                  <a:lnTo>
                    <a:pt x="48" y="0"/>
                  </a:lnTo>
                  <a:lnTo>
                    <a:pt x="8" y="0"/>
                  </a:lnTo>
                  <a:lnTo>
                    <a:pt x="0" y="18"/>
                  </a:lnTo>
                  <a:lnTo>
                    <a:pt x="18" y="37"/>
                  </a:lnTo>
                  <a:lnTo>
                    <a:pt x="55" y="37"/>
                  </a:lnTo>
                  <a:lnTo>
                    <a:pt x="72" y="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5" name="Oval 29"/>
            <p:cNvSpPr>
              <a:spLocks noChangeArrowheads="1"/>
            </p:cNvSpPr>
            <p:nvPr/>
          </p:nvSpPr>
          <p:spPr bwMode="auto">
            <a:xfrm>
              <a:off x="1917" y="1028"/>
              <a:ext cx="67" cy="31"/>
            </a:xfrm>
            <a:prstGeom prst="ellipse">
              <a:avLst/>
            </a:prstGeom>
            <a:solidFill>
              <a:srgbClr val="CECECE"/>
            </a:solidFill>
            <a:ln w="12700">
              <a:solidFill>
                <a:srgbClr val="CECECE"/>
              </a:solidFill>
              <a:round/>
              <a:headEnd/>
              <a:tailEnd/>
            </a:ln>
            <a:effectLst>
              <a:outerShdw dist="80322" dir="1106097" algn="ctr" rotWithShape="0">
                <a:schemeClr val="bg2"/>
              </a:outerShdw>
            </a:effectLst>
          </p:spPr>
          <p:txBody>
            <a:bodyPr wrap="none" anchor="ctr"/>
            <a:lstStyle/>
            <a:p>
              <a:pPr>
                <a:defRPr/>
              </a:pPr>
              <a:endParaRPr lang="en-US"/>
            </a:p>
          </p:txBody>
        </p:sp>
        <p:sp>
          <p:nvSpPr>
            <p:cNvPr id="295966" name="Freeform 30"/>
            <p:cNvSpPr>
              <a:spLocks/>
            </p:cNvSpPr>
            <p:nvPr/>
          </p:nvSpPr>
          <p:spPr bwMode="auto">
            <a:xfrm>
              <a:off x="2415" y="1142"/>
              <a:ext cx="82" cy="47"/>
            </a:xfrm>
            <a:custGeom>
              <a:avLst/>
              <a:gdLst/>
              <a:ahLst/>
              <a:cxnLst>
                <a:cxn ang="0">
                  <a:pos x="51" y="6"/>
                </a:cxn>
                <a:cxn ang="0">
                  <a:pos x="27" y="0"/>
                </a:cxn>
                <a:cxn ang="0">
                  <a:pos x="15" y="2"/>
                </a:cxn>
                <a:cxn ang="0">
                  <a:pos x="0" y="28"/>
                </a:cxn>
                <a:cxn ang="0">
                  <a:pos x="27" y="46"/>
                </a:cxn>
                <a:cxn ang="0">
                  <a:pos x="81" y="26"/>
                </a:cxn>
                <a:cxn ang="0">
                  <a:pos x="71" y="13"/>
                </a:cxn>
                <a:cxn ang="0">
                  <a:pos x="51" y="6"/>
                </a:cxn>
              </a:cxnLst>
              <a:rect l="0" t="0" r="r" b="b"/>
              <a:pathLst>
                <a:path w="82" h="47">
                  <a:moveTo>
                    <a:pt x="51" y="6"/>
                  </a:moveTo>
                  <a:lnTo>
                    <a:pt x="27" y="0"/>
                  </a:lnTo>
                  <a:lnTo>
                    <a:pt x="15" y="2"/>
                  </a:lnTo>
                  <a:lnTo>
                    <a:pt x="0" y="28"/>
                  </a:lnTo>
                  <a:lnTo>
                    <a:pt x="27" y="46"/>
                  </a:lnTo>
                  <a:lnTo>
                    <a:pt x="81" y="26"/>
                  </a:lnTo>
                  <a:lnTo>
                    <a:pt x="71" y="13"/>
                  </a:lnTo>
                  <a:lnTo>
                    <a:pt x="51" y="6"/>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7" name="Freeform 31"/>
            <p:cNvSpPr>
              <a:spLocks/>
            </p:cNvSpPr>
            <p:nvPr/>
          </p:nvSpPr>
          <p:spPr bwMode="auto">
            <a:xfrm>
              <a:off x="1903" y="1266"/>
              <a:ext cx="53" cy="39"/>
            </a:xfrm>
            <a:custGeom>
              <a:avLst/>
              <a:gdLst/>
              <a:ahLst/>
              <a:cxnLst>
                <a:cxn ang="0">
                  <a:pos x="52" y="0"/>
                </a:cxn>
                <a:cxn ang="0">
                  <a:pos x="16" y="5"/>
                </a:cxn>
                <a:cxn ang="0">
                  <a:pos x="0" y="38"/>
                </a:cxn>
                <a:cxn ang="0">
                  <a:pos x="52" y="0"/>
                </a:cxn>
              </a:cxnLst>
              <a:rect l="0" t="0" r="r" b="b"/>
              <a:pathLst>
                <a:path w="53" h="39">
                  <a:moveTo>
                    <a:pt x="52" y="0"/>
                  </a:moveTo>
                  <a:lnTo>
                    <a:pt x="16" y="5"/>
                  </a:lnTo>
                  <a:lnTo>
                    <a:pt x="0" y="38"/>
                  </a:lnTo>
                  <a:lnTo>
                    <a:pt x="52"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8" name="Freeform 32"/>
            <p:cNvSpPr>
              <a:spLocks/>
            </p:cNvSpPr>
            <p:nvPr/>
          </p:nvSpPr>
          <p:spPr bwMode="auto">
            <a:xfrm>
              <a:off x="477" y="1197"/>
              <a:ext cx="648" cy="767"/>
            </a:xfrm>
            <a:custGeom>
              <a:avLst/>
              <a:gdLst/>
              <a:ahLst/>
              <a:cxnLst>
                <a:cxn ang="0">
                  <a:pos x="124" y="700"/>
                </a:cxn>
                <a:cxn ang="0">
                  <a:pos x="230" y="766"/>
                </a:cxn>
                <a:cxn ang="0">
                  <a:pos x="292" y="745"/>
                </a:cxn>
                <a:cxn ang="0">
                  <a:pos x="234" y="726"/>
                </a:cxn>
                <a:cxn ang="0">
                  <a:pos x="163" y="706"/>
                </a:cxn>
                <a:cxn ang="0">
                  <a:pos x="142" y="650"/>
                </a:cxn>
                <a:cxn ang="0">
                  <a:pos x="237" y="631"/>
                </a:cxn>
                <a:cxn ang="0">
                  <a:pos x="271" y="592"/>
                </a:cxn>
                <a:cxn ang="0">
                  <a:pos x="189" y="602"/>
                </a:cxn>
                <a:cxn ang="0">
                  <a:pos x="156" y="579"/>
                </a:cxn>
                <a:cxn ang="0">
                  <a:pos x="103" y="531"/>
                </a:cxn>
                <a:cxn ang="0">
                  <a:pos x="64" y="453"/>
                </a:cxn>
                <a:cxn ang="0">
                  <a:pos x="82" y="403"/>
                </a:cxn>
                <a:cxn ang="0">
                  <a:pos x="129" y="374"/>
                </a:cxn>
                <a:cxn ang="0">
                  <a:pos x="195" y="399"/>
                </a:cxn>
                <a:cxn ang="0">
                  <a:pos x="257" y="409"/>
                </a:cxn>
                <a:cxn ang="0">
                  <a:pos x="145" y="324"/>
                </a:cxn>
                <a:cxn ang="0">
                  <a:pos x="132" y="235"/>
                </a:cxn>
                <a:cxn ang="0">
                  <a:pos x="248" y="140"/>
                </a:cxn>
                <a:cxn ang="0">
                  <a:pos x="316" y="138"/>
                </a:cxn>
                <a:cxn ang="0">
                  <a:pos x="313" y="110"/>
                </a:cxn>
                <a:cxn ang="0">
                  <a:pos x="334" y="44"/>
                </a:cxn>
                <a:cxn ang="0">
                  <a:pos x="426" y="19"/>
                </a:cxn>
                <a:cxn ang="0">
                  <a:pos x="532" y="65"/>
                </a:cxn>
                <a:cxn ang="0">
                  <a:pos x="585" y="158"/>
                </a:cxn>
                <a:cxn ang="0">
                  <a:pos x="642" y="173"/>
                </a:cxn>
                <a:cxn ang="0">
                  <a:pos x="568" y="69"/>
                </a:cxn>
                <a:cxn ang="0">
                  <a:pos x="426" y="0"/>
                </a:cxn>
                <a:cxn ang="0">
                  <a:pos x="324" y="23"/>
                </a:cxn>
                <a:cxn ang="0">
                  <a:pos x="269" y="90"/>
                </a:cxn>
                <a:cxn ang="0">
                  <a:pos x="237" y="125"/>
                </a:cxn>
                <a:cxn ang="0">
                  <a:pos x="115" y="216"/>
                </a:cxn>
                <a:cxn ang="0">
                  <a:pos x="100" y="310"/>
                </a:cxn>
                <a:cxn ang="0">
                  <a:pos x="68" y="379"/>
                </a:cxn>
                <a:cxn ang="0">
                  <a:pos x="37" y="486"/>
                </a:cxn>
                <a:cxn ang="0">
                  <a:pos x="97" y="561"/>
                </a:cxn>
                <a:cxn ang="0">
                  <a:pos x="121" y="611"/>
                </a:cxn>
                <a:cxn ang="0">
                  <a:pos x="0" y="654"/>
                </a:cxn>
                <a:cxn ang="0">
                  <a:pos x="103" y="667"/>
                </a:cxn>
              </a:cxnLst>
              <a:rect l="0" t="0" r="r" b="b"/>
              <a:pathLst>
                <a:path w="648" h="767">
                  <a:moveTo>
                    <a:pt x="103" y="667"/>
                  </a:moveTo>
                  <a:lnTo>
                    <a:pt x="124" y="700"/>
                  </a:lnTo>
                  <a:lnTo>
                    <a:pt x="192" y="758"/>
                  </a:lnTo>
                  <a:lnTo>
                    <a:pt x="230" y="766"/>
                  </a:lnTo>
                  <a:lnTo>
                    <a:pt x="271" y="766"/>
                  </a:lnTo>
                  <a:lnTo>
                    <a:pt x="292" y="745"/>
                  </a:lnTo>
                  <a:lnTo>
                    <a:pt x="277" y="728"/>
                  </a:lnTo>
                  <a:lnTo>
                    <a:pt x="234" y="726"/>
                  </a:lnTo>
                  <a:lnTo>
                    <a:pt x="189" y="724"/>
                  </a:lnTo>
                  <a:lnTo>
                    <a:pt x="163" y="706"/>
                  </a:lnTo>
                  <a:lnTo>
                    <a:pt x="147" y="681"/>
                  </a:lnTo>
                  <a:lnTo>
                    <a:pt x="142" y="650"/>
                  </a:lnTo>
                  <a:lnTo>
                    <a:pt x="150" y="644"/>
                  </a:lnTo>
                  <a:lnTo>
                    <a:pt x="237" y="631"/>
                  </a:lnTo>
                  <a:lnTo>
                    <a:pt x="271" y="611"/>
                  </a:lnTo>
                  <a:lnTo>
                    <a:pt x="271" y="592"/>
                  </a:lnTo>
                  <a:lnTo>
                    <a:pt x="234" y="587"/>
                  </a:lnTo>
                  <a:lnTo>
                    <a:pt x="189" y="602"/>
                  </a:lnTo>
                  <a:lnTo>
                    <a:pt x="163" y="604"/>
                  </a:lnTo>
                  <a:lnTo>
                    <a:pt x="156" y="579"/>
                  </a:lnTo>
                  <a:lnTo>
                    <a:pt x="145" y="563"/>
                  </a:lnTo>
                  <a:lnTo>
                    <a:pt x="103" y="531"/>
                  </a:lnTo>
                  <a:lnTo>
                    <a:pt x="68" y="490"/>
                  </a:lnTo>
                  <a:lnTo>
                    <a:pt x="64" y="453"/>
                  </a:lnTo>
                  <a:lnTo>
                    <a:pt x="68" y="426"/>
                  </a:lnTo>
                  <a:lnTo>
                    <a:pt x="82" y="403"/>
                  </a:lnTo>
                  <a:lnTo>
                    <a:pt x="105" y="388"/>
                  </a:lnTo>
                  <a:lnTo>
                    <a:pt x="129" y="374"/>
                  </a:lnTo>
                  <a:lnTo>
                    <a:pt x="153" y="379"/>
                  </a:lnTo>
                  <a:lnTo>
                    <a:pt x="195" y="399"/>
                  </a:lnTo>
                  <a:lnTo>
                    <a:pt x="248" y="416"/>
                  </a:lnTo>
                  <a:lnTo>
                    <a:pt x="257" y="409"/>
                  </a:lnTo>
                  <a:lnTo>
                    <a:pt x="200" y="374"/>
                  </a:lnTo>
                  <a:lnTo>
                    <a:pt x="145" y="324"/>
                  </a:lnTo>
                  <a:lnTo>
                    <a:pt x="126" y="277"/>
                  </a:lnTo>
                  <a:lnTo>
                    <a:pt x="132" y="235"/>
                  </a:lnTo>
                  <a:lnTo>
                    <a:pt x="186" y="177"/>
                  </a:lnTo>
                  <a:lnTo>
                    <a:pt x="248" y="140"/>
                  </a:lnTo>
                  <a:lnTo>
                    <a:pt x="284" y="136"/>
                  </a:lnTo>
                  <a:lnTo>
                    <a:pt x="316" y="138"/>
                  </a:lnTo>
                  <a:lnTo>
                    <a:pt x="340" y="138"/>
                  </a:lnTo>
                  <a:lnTo>
                    <a:pt x="313" y="110"/>
                  </a:lnTo>
                  <a:lnTo>
                    <a:pt x="310" y="77"/>
                  </a:lnTo>
                  <a:lnTo>
                    <a:pt x="334" y="44"/>
                  </a:lnTo>
                  <a:lnTo>
                    <a:pt x="384" y="21"/>
                  </a:lnTo>
                  <a:lnTo>
                    <a:pt x="426" y="19"/>
                  </a:lnTo>
                  <a:lnTo>
                    <a:pt x="479" y="30"/>
                  </a:lnTo>
                  <a:lnTo>
                    <a:pt x="532" y="65"/>
                  </a:lnTo>
                  <a:lnTo>
                    <a:pt x="574" y="112"/>
                  </a:lnTo>
                  <a:lnTo>
                    <a:pt x="585" y="158"/>
                  </a:lnTo>
                  <a:lnTo>
                    <a:pt x="598" y="190"/>
                  </a:lnTo>
                  <a:lnTo>
                    <a:pt x="642" y="173"/>
                  </a:lnTo>
                  <a:lnTo>
                    <a:pt x="647" y="145"/>
                  </a:lnTo>
                  <a:lnTo>
                    <a:pt x="568" y="69"/>
                  </a:lnTo>
                  <a:lnTo>
                    <a:pt x="497" y="19"/>
                  </a:lnTo>
                  <a:lnTo>
                    <a:pt x="426" y="0"/>
                  </a:lnTo>
                  <a:lnTo>
                    <a:pt x="372" y="4"/>
                  </a:lnTo>
                  <a:lnTo>
                    <a:pt x="324" y="23"/>
                  </a:lnTo>
                  <a:lnTo>
                    <a:pt x="290" y="60"/>
                  </a:lnTo>
                  <a:lnTo>
                    <a:pt x="269" y="90"/>
                  </a:lnTo>
                  <a:lnTo>
                    <a:pt x="271" y="110"/>
                  </a:lnTo>
                  <a:lnTo>
                    <a:pt x="237" y="125"/>
                  </a:lnTo>
                  <a:lnTo>
                    <a:pt x="179" y="158"/>
                  </a:lnTo>
                  <a:lnTo>
                    <a:pt x="115" y="216"/>
                  </a:lnTo>
                  <a:lnTo>
                    <a:pt x="100" y="262"/>
                  </a:lnTo>
                  <a:lnTo>
                    <a:pt x="100" y="310"/>
                  </a:lnTo>
                  <a:lnTo>
                    <a:pt x="111" y="353"/>
                  </a:lnTo>
                  <a:lnTo>
                    <a:pt x="68" y="379"/>
                  </a:lnTo>
                  <a:lnTo>
                    <a:pt x="26" y="436"/>
                  </a:lnTo>
                  <a:lnTo>
                    <a:pt x="37" y="486"/>
                  </a:lnTo>
                  <a:lnTo>
                    <a:pt x="64" y="520"/>
                  </a:lnTo>
                  <a:lnTo>
                    <a:pt x="97" y="561"/>
                  </a:lnTo>
                  <a:lnTo>
                    <a:pt x="121" y="585"/>
                  </a:lnTo>
                  <a:lnTo>
                    <a:pt x="121" y="611"/>
                  </a:lnTo>
                  <a:lnTo>
                    <a:pt x="108" y="619"/>
                  </a:lnTo>
                  <a:lnTo>
                    <a:pt x="0" y="654"/>
                  </a:lnTo>
                  <a:lnTo>
                    <a:pt x="105" y="650"/>
                  </a:lnTo>
                  <a:lnTo>
                    <a:pt x="103" y="667"/>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69" name="Freeform 33"/>
            <p:cNvSpPr>
              <a:spLocks/>
            </p:cNvSpPr>
            <p:nvPr/>
          </p:nvSpPr>
          <p:spPr bwMode="auto">
            <a:xfrm>
              <a:off x="802" y="1493"/>
              <a:ext cx="289" cy="139"/>
            </a:xfrm>
            <a:custGeom>
              <a:avLst/>
              <a:gdLst/>
              <a:ahLst/>
              <a:cxnLst>
                <a:cxn ang="0">
                  <a:pos x="282" y="138"/>
                </a:cxn>
                <a:cxn ang="0">
                  <a:pos x="288" y="119"/>
                </a:cxn>
                <a:cxn ang="0">
                  <a:pos x="269" y="100"/>
                </a:cxn>
                <a:cxn ang="0">
                  <a:pos x="144" y="38"/>
                </a:cxn>
                <a:cxn ang="0">
                  <a:pos x="0" y="0"/>
                </a:cxn>
                <a:cxn ang="0">
                  <a:pos x="109" y="52"/>
                </a:cxn>
                <a:cxn ang="0">
                  <a:pos x="197" y="93"/>
                </a:cxn>
                <a:cxn ang="0">
                  <a:pos x="251" y="132"/>
                </a:cxn>
                <a:cxn ang="0">
                  <a:pos x="282" y="138"/>
                </a:cxn>
              </a:cxnLst>
              <a:rect l="0" t="0" r="r" b="b"/>
              <a:pathLst>
                <a:path w="289" h="139">
                  <a:moveTo>
                    <a:pt x="282" y="138"/>
                  </a:moveTo>
                  <a:lnTo>
                    <a:pt x="288" y="119"/>
                  </a:lnTo>
                  <a:lnTo>
                    <a:pt x="269" y="100"/>
                  </a:lnTo>
                  <a:lnTo>
                    <a:pt x="144" y="38"/>
                  </a:lnTo>
                  <a:lnTo>
                    <a:pt x="0" y="0"/>
                  </a:lnTo>
                  <a:lnTo>
                    <a:pt x="109" y="52"/>
                  </a:lnTo>
                  <a:lnTo>
                    <a:pt x="197" y="93"/>
                  </a:lnTo>
                  <a:lnTo>
                    <a:pt x="251" y="132"/>
                  </a:lnTo>
                  <a:lnTo>
                    <a:pt x="282" y="13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grpSp>
      <p:grpSp>
        <p:nvGrpSpPr>
          <p:cNvPr id="4" name="Group 34"/>
          <p:cNvGrpSpPr>
            <a:grpSpLocks/>
          </p:cNvGrpSpPr>
          <p:nvPr/>
        </p:nvGrpSpPr>
        <p:grpSpPr bwMode="auto">
          <a:xfrm>
            <a:off x="0" y="990600"/>
            <a:ext cx="3206750" cy="2366963"/>
            <a:chOff x="1725" y="2064"/>
            <a:chExt cx="2020" cy="1491"/>
          </a:xfrm>
        </p:grpSpPr>
        <p:sp>
          <p:nvSpPr>
            <p:cNvPr id="295971" name="Freeform 35"/>
            <p:cNvSpPr>
              <a:spLocks/>
            </p:cNvSpPr>
            <p:nvPr/>
          </p:nvSpPr>
          <p:spPr bwMode="auto">
            <a:xfrm>
              <a:off x="2278" y="2570"/>
              <a:ext cx="878" cy="554"/>
            </a:xfrm>
            <a:custGeom>
              <a:avLst/>
              <a:gdLst/>
              <a:ahLst/>
              <a:cxnLst>
                <a:cxn ang="0">
                  <a:pos x="458" y="47"/>
                </a:cxn>
                <a:cxn ang="0">
                  <a:pos x="379" y="21"/>
                </a:cxn>
                <a:cxn ang="0">
                  <a:pos x="290" y="21"/>
                </a:cxn>
                <a:cxn ang="0">
                  <a:pos x="186" y="73"/>
                </a:cxn>
                <a:cxn ang="0">
                  <a:pos x="158" y="142"/>
                </a:cxn>
                <a:cxn ang="0">
                  <a:pos x="221" y="207"/>
                </a:cxn>
                <a:cxn ang="0">
                  <a:pos x="158" y="220"/>
                </a:cxn>
                <a:cxn ang="0">
                  <a:pos x="61" y="274"/>
                </a:cxn>
                <a:cxn ang="0">
                  <a:pos x="34" y="353"/>
                </a:cxn>
                <a:cxn ang="0">
                  <a:pos x="85" y="376"/>
                </a:cxn>
                <a:cxn ang="0">
                  <a:pos x="156" y="357"/>
                </a:cxn>
                <a:cxn ang="0">
                  <a:pos x="121" y="411"/>
                </a:cxn>
                <a:cxn ang="0">
                  <a:pos x="147" y="449"/>
                </a:cxn>
                <a:cxn ang="0">
                  <a:pos x="192" y="469"/>
                </a:cxn>
                <a:cxn ang="0">
                  <a:pos x="239" y="521"/>
                </a:cxn>
                <a:cxn ang="0">
                  <a:pos x="355" y="531"/>
                </a:cxn>
                <a:cxn ang="0">
                  <a:pos x="432" y="481"/>
                </a:cxn>
                <a:cxn ang="0">
                  <a:pos x="443" y="417"/>
                </a:cxn>
                <a:cxn ang="0">
                  <a:pos x="408" y="359"/>
                </a:cxn>
                <a:cxn ang="0">
                  <a:pos x="395" y="318"/>
                </a:cxn>
                <a:cxn ang="0">
                  <a:pos x="458" y="345"/>
                </a:cxn>
                <a:cxn ang="0">
                  <a:pos x="542" y="353"/>
                </a:cxn>
                <a:cxn ang="0">
                  <a:pos x="585" y="293"/>
                </a:cxn>
                <a:cxn ang="0">
                  <a:pos x="538" y="241"/>
                </a:cxn>
                <a:cxn ang="0">
                  <a:pos x="440" y="183"/>
                </a:cxn>
                <a:cxn ang="0">
                  <a:pos x="372" y="170"/>
                </a:cxn>
                <a:cxn ang="0">
                  <a:pos x="511" y="137"/>
                </a:cxn>
                <a:cxn ang="0">
                  <a:pos x="684" y="80"/>
                </a:cxn>
                <a:cxn ang="0">
                  <a:pos x="737" y="78"/>
                </a:cxn>
                <a:cxn ang="0">
                  <a:pos x="566" y="137"/>
                </a:cxn>
                <a:cxn ang="0">
                  <a:pos x="511" y="189"/>
                </a:cxn>
                <a:cxn ang="0">
                  <a:pos x="772" y="291"/>
                </a:cxn>
                <a:cxn ang="0">
                  <a:pos x="867" y="324"/>
                </a:cxn>
                <a:cxn ang="0">
                  <a:pos x="603" y="259"/>
                </a:cxn>
                <a:cxn ang="0">
                  <a:pos x="613" y="298"/>
                </a:cxn>
                <a:cxn ang="0">
                  <a:pos x="592" y="370"/>
                </a:cxn>
                <a:cxn ang="0">
                  <a:pos x="485" y="378"/>
                </a:cxn>
                <a:cxn ang="0">
                  <a:pos x="487" y="421"/>
                </a:cxn>
                <a:cxn ang="0">
                  <a:pos x="450" y="512"/>
                </a:cxn>
                <a:cxn ang="0">
                  <a:pos x="334" y="553"/>
                </a:cxn>
                <a:cxn ang="0">
                  <a:pos x="203" y="533"/>
                </a:cxn>
                <a:cxn ang="0">
                  <a:pos x="168" y="479"/>
                </a:cxn>
                <a:cxn ang="0">
                  <a:pos x="115" y="469"/>
                </a:cxn>
                <a:cxn ang="0">
                  <a:pos x="97" y="429"/>
                </a:cxn>
                <a:cxn ang="0">
                  <a:pos x="105" y="389"/>
                </a:cxn>
                <a:cxn ang="0">
                  <a:pos x="16" y="378"/>
                </a:cxn>
                <a:cxn ang="0">
                  <a:pos x="0" y="311"/>
                </a:cxn>
                <a:cxn ang="0">
                  <a:pos x="52" y="241"/>
                </a:cxn>
                <a:cxn ang="0">
                  <a:pos x="129" y="203"/>
                </a:cxn>
                <a:cxn ang="0">
                  <a:pos x="142" y="168"/>
                </a:cxn>
                <a:cxn ang="0">
                  <a:pos x="142" y="117"/>
                </a:cxn>
                <a:cxn ang="0">
                  <a:pos x="186" y="41"/>
                </a:cxn>
                <a:cxn ang="0">
                  <a:pos x="301" y="0"/>
                </a:cxn>
                <a:cxn ang="0">
                  <a:pos x="440" y="7"/>
                </a:cxn>
                <a:cxn ang="0">
                  <a:pos x="476" y="28"/>
                </a:cxn>
              </a:cxnLst>
              <a:rect l="0" t="0" r="r" b="b"/>
              <a:pathLst>
                <a:path w="878" h="554">
                  <a:moveTo>
                    <a:pt x="476" y="28"/>
                  </a:moveTo>
                  <a:lnTo>
                    <a:pt x="458" y="47"/>
                  </a:lnTo>
                  <a:lnTo>
                    <a:pt x="408" y="38"/>
                  </a:lnTo>
                  <a:lnTo>
                    <a:pt x="379" y="21"/>
                  </a:lnTo>
                  <a:lnTo>
                    <a:pt x="345" y="15"/>
                  </a:lnTo>
                  <a:lnTo>
                    <a:pt x="290" y="21"/>
                  </a:lnTo>
                  <a:lnTo>
                    <a:pt x="227" y="45"/>
                  </a:lnTo>
                  <a:lnTo>
                    <a:pt x="186" y="73"/>
                  </a:lnTo>
                  <a:lnTo>
                    <a:pt x="168" y="106"/>
                  </a:lnTo>
                  <a:lnTo>
                    <a:pt x="158" y="142"/>
                  </a:lnTo>
                  <a:lnTo>
                    <a:pt x="182" y="187"/>
                  </a:lnTo>
                  <a:lnTo>
                    <a:pt x="221" y="207"/>
                  </a:lnTo>
                  <a:lnTo>
                    <a:pt x="218" y="216"/>
                  </a:lnTo>
                  <a:lnTo>
                    <a:pt x="158" y="220"/>
                  </a:lnTo>
                  <a:lnTo>
                    <a:pt x="97" y="239"/>
                  </a:lnTo>
                  <a:lnTo>
                    <a:pt x="61" y="274"/>
                  </a:lnTo>
                  <a:lnTo>
                    <a:pt x="34" y="318"/>
                  </a:lnTo>
                  <a:lnTo>
                    <a:pt x="34" y="353"/>
                  </a:lnTo>
                  <a:lnTo>
                    <a:pt x="52" y="372"/>
                  </a:lnTo>
                  <a:lnTo>
                    <a:pt x="85" y="376"/>
                  </a:lnTo>
                  <a:lnTo>
                    <a:pt x="139" y="365"/>
                  </a:lnTo>
                  <a:lnTo>
                    <a:pt x="156" y="357"/>
                  </a:lnTo>
                  <a:lnTo>
                    <a:pt x="142" y="370"/>
                  </a:lnTo>
                  <a:lnTo>
                    <a:pt x="121" y="411"/>
                  </a:lnTo>
                  <a:lnTo>
                    <a:pt x="121" y="429"/>
                  </a:lnTo>
                  <a:lnTo>
                    <a:pt x="147" y="449"/>
                  </a:lnTo>
                  <a:lnTo>
                    <a:pt x="192" y="449"/>
                  </a:lnTo>
                  <a:lnTo>
                    <a:pt x="192" y="469"/>
                  </a:lnTo>
                  <a:lnTo>
                    <a:pt x="203" y="506"/>
                  </a:lnTo>
                  <a:lnTo>
                    <a:pt x="239" y="521"/>
                  </a:lnTo>
                  <a:lnTo>
                    <a:pt x="301" y="531"/>
                  </a:lnTo>
                  <a:lnTo>
                    <a:pt x="355" y="531"/>
                  </a:lnTo>
                  <a:lnTo>
                    <a:pt x="408" y="508"/>
                  </a:lnTo>
                  <a:lnTo>
                    <a:pt x="432" y="481"/>
                  </a:lnTo>
                  <a:lnTo>
                    <a:pt x="443" y="449"/>
                  </a:lnTo>
                  <a:lnTo>
                    <a:pt x="443" y="417"/>
                  </a:lnTo>
                  <a:lnTo>
                    <a:pt x="440" y="385"/>
                  </a:lnTo>
                  <a:lnTo>
                    <a:pt x="408" y="359"/>
                  </a:lnTo>
                  <a:lnTo>
                    <a:pt x="387" y="324"/>
                  </a:lnTo>
                  <a:lnTo>
                    <a:pt x="395" y="318"/>
                  </a:lnTo>
                  <a:lnTo>
                    <a:pt x="432" y="333"/>
                  </a:lnTo>
                  <a:lnTo>
                    <a:pt x="458" y="345"/>
                  </a:lnTo>
                  <a:lnTo>
                    <a:pt x="503" y="353"/>
                  </a:lnTo>
                  <a:lnTo>
                    <a:pt x="542" y="353"/>
                  </a:lnTo>
                  <a:lnTo>
                    <a:pt x="577" y="333"/>
                  </a:lnTo>
                  <a:lnTo>
                    <a:pt x="585" y="293"/>
                  </a:lnTo>
                  <a:lnTo>
                    <a:pt x="574" y="268"/>
                  </a:lnTo>
                  <a:lnTo>
                    <a:pt x="538" y="241"/>
                  </a:lnTo>
                  <a:lnTo>
                    <a:pt x="497" y="210"/>
                  </a:lnTo>
                  <a:lnTo>
                    <a:pt x="440" y="183"/>
                  </a:lnTo>
                  <a:lnTo>
                    <a:pt x="400" y="175"/>
                  </a:lnTo>
                  <a:lnTo>
                    <a:pt x="372" y="170"/>
                  </a:lnTo>
                  <a:lnTo>
                    <a:pt x="395" y="158"/>
                  </a:lnTo>
                  <a:lnTo>
                    <a:pt x="511" y="137"/>
                  </a:lnTo>
                  <a:lnTo>
                    <a:pt x="585" y="117"/>
                  </a:lnTo>
                  <a:lnTo>
                    <a:pt x="684" y="80"/>
                  </a:lnTo>
                  <a:lnTo>
                    <a:pt x="734" y="61"/>
                  </a:lnTo>
                  <a:lnTo>
                    <a:pt x="737" y="78"/>
                  </a:lnTo>
                  <a:lnTo>
                    <a:pt x="630" y="113"/>
                  </a:lnTo>
                  <a:lnTo>
                    <a:pt x="566" y="137"/>
                  </a:lnTo>
                  <a:lnTo>
                    <a:pt x="494" y="170"/>
                  </a:lnTo>
                  <a:lnTo>
                    <a:pt x="511" y="189"/>
                  </a:lnTo>
                  <a:lnTo>
                    <a:pt x="648" y="246"/>
                  </a:lnTo>
                  <a:lnTo>
                    <a:pt x="772" y="291"/>
                  </a:lnTo>
                  <a:lnTo>
                    <a:pt x="877" y="318"/>
                  </a:lnTo>
                  <a:lnTo>
                    <a:pt x="867" y="324"/>
                  </a:lnTo>
                  <a:lnTo>
                    <a:pt x="708" y="285"/>
                  </a:lnTo>
                  <a:lnTo>
                    <a:pt x="603" y="259"/>
                  </a:lnTo>
                  <a:lnTo>
                    <a:pt x="595" y="268"/>
                  </a:lnTo>
                  <a:lnTo>
                    <a:pt x="613" y="298"/>
                  </a:lnTo>
                  <a:lnTo>
                    <a:pt x="613" y="333"/>
                  </a:lnTo>
                  <a:lnTo>
                    <a:pt x="592" y="370"/>
                  </a:lnTo>
                  <a:lnTo>
                    <a:pt x="542" y="378"/>
                  </a:lnTo>
                  <a:lnTo>
                    <a:pt x="485" y="378"/>
                  </a:lnTo>
                  <a:lnTo>
                    <a:pt x="471" y="378"/>
                  </a:lnTo>
                  <a:lnTo>
                    <a:pt x="487" y="421"/>
                  </a:lnTo>
                  <a:lnTo>
                    <a:pt x="476" y="462"/>
                  </a:lnTo>
                  <a:lnTo>
                    <a:pt x="450" y="512"/>
                  </a:lnTo>
                  <a:lnTo>
                    <a:pt x="395" y="546"/>
                  </a:lnTo>
                  <a:lnTo>
                    <a:pt x="334" y="553"/>
                  </a:lnTo>
                  <a:lnTo>
                    <a:pt x="245" y="550"/>
                  </a:lnTo>
                  <a:lnTo>
                    <a:pt x="203" y="533"/>
                  </a:lnTo>
                  <a:lnTo>
                    <a:pt x="177" y="512"/>
                  </a:lnTo>
                  <a:lnTo>
                    <a:pt x="168" y="479"/>
                  </a:lnTo>
                  <a:lnTo>
                    <a:pt x="168" y="469"/>
                  </a:lnTo>
                  <a:lnTo>
                    <a:pt x="115" y="469"/>
                  </a:lnTo>
                  <a:lnTo>
                    <a:pt x="97" y="449"/>
                  </a:lnTo>
                  <a:lnTo>
                    <a:pt x="97" y="429"/>
                  </a:lnTo>
                  <a:lnTo>
                    <a:pt x="97" y="409"/>
                  </a:lnTo>
                  <a:lnTo>
                    <a:pt x="105" y="389"/>
                  </a:lnTo>
                  <a:lnTo>
                    <a:pt x="68" y="391"/>
                  </a:lnTo>
                  <a:lnTo>
                    <a:pt x="16" y="378"/>
                  </a:lnTo>
                  <a:lnTo>
                    <a:pt x="5" y="350"/>
                  </a:lnTo>
                  <a:lnTo>
                    <a:pt x="0" y="311"/>
                  </a:lnTo>
                  <a:lnTo>
                    <a:pt x="16" y="274"/>
                  </a:lnTo>
                  <a:lnTo>
                    <a:pt x="52" y="241"/>
                  </a:lnTo>
                  <a:lnTo>
                    <a:pt x="87" y="222"/>
                  </a:lnTo>
                  <a:lnTo>
                    <a:pt x="129" y="203"/>
                  </a:lnTo>
                  <a:lnTo>
                    <a:pt x="165" y="203"/>
                  </a:lnTo>
                  <a:lnTo>
                    <a:pt x="142" y="168"/>
                  </a:lnTo>
                  <a:lnTo>
                    <a:pt x="139" y="142"/>
                  </a:lnTo>
                  <a:lnTo>
                    <a:pt x="142" y="117"/>
                  </a:lnTo>
                  <a:lnTo>
                    <a:pt x="158" y="78"/>
                  </a:lnTo>
                  <a:lnTo>
                    <a:pt x="186" y="41"/>
                  </a:lnTo>
                  <a:lnTo>
                    <a:pt x="230" y="21"/>
                  </a:lnTo>
                  <a:lnTo>
                    <a:pt x="301" y="0"/>
                  </a:lnTo>
                  <a:lnTo>
                    <a:pt x="382" y="2"/>
                  </a:lnTo>
                  <a:lnTo>
                    <a:pt x="440" y="7"/>
                  </a:lnTo>
                  <a:lnTo>
                    <a:pt x="467" y="15"/>
                  </a:lnTo>
                  <a:lnTo>
                    <a:pt x="476" y="2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2" name="Freeform 36"/>
            <p:cNvSpPr>
              <a:spLocks/>
            </p:cNvSpPr>
            <p:nvPr/>
          </p:nvSpPr>
          <p:spPr bwMode="auto">
            <a:xfrm>
              <a:off x="2531" y="2774"/>
              <a:ext cx="103" cy="73"/>
            </a:xfrm>
            <a:custGeom>
              <a:avLst/>
              <a:gdLst/>
              <a:ahLst/>
              <a:cxnLst>
                <a:cxn ang="0">
                  <a:pos x="2" y="25"/>
                </a:cxn>
                <a:cxn ang="0">
                  <a:pos x="34" y="44"/>
                </a:cxn>
                <a:cxn ang="0">
                  <a:pos x="44" y="64"/>
                </a:cxn>
                <a:cxn ang="0">
                  <a:pos x="64" y="72"/>
                </a:cxn>
                <a:cxn ang="0">
                  <a:pos x="71" y="51"/>
                </a:cxn>
                <a:cxn ang="0">
                  <a:pos x="102" y="38"/>
                </a:cxn>
                <a:cxn ang="0">
                  <a:pos x="71" y="23"/>
                </a:cxn>
                <a:cxn ang="0">
                  <a:pos x="74" y="0"/>
                </a:cxn>
                <a:cxn ang="0">
                  <a:pos x="44" y="6"/>
                </a:cxn>
                <a:cxn ang="0">
                  <a:pos x="0" y="10"/>
                </a:cxn>
                <a:cxn ang="0">
                  <a:pos x="2" y="25"/>
                </a:cxn>
              </a:cxnLst>
              <a:rect l="0" t="0" r="r" b="b"/>
              <a:pathLst>
                <a:path w="103" h="73">
                  <a:moveTo>
                    <a:pt x="2" y="25"/>
                  </a:moveTo>
                  <a:lnTo>
                    <a:pt x="34" y="44"/>
                  </a:lnTo>
                  <a:lnTo>
                    <a:pt x="44" y="64"/>
                  </a:lnTo>
                  <a:lnTo>
                    <a:pt x="64" y="72"/>
                  </a:lnTo>
                  <a:lnTo>
                    <a:pt x="71" y="51"/>
                  </a:lnTo>
                  <a:lnTo>
                    <a:pt x="102" y="38"/>
                  </a:lnTo>
                  <a:lnTo>
                    <a:pt x="71" y="23"/>
                  </a:lnTo>
                  <a:lnTo>
                    <a:pt x="74" y="0"/>
                  </a:lnTo>
                  <a:lnTo>
                    <a:pt x="44" y="6"/>
                  </a:lnTo>
                  <a:lnTo>
                    <a:pt x="0" y="10"/>
                  </a:lnTo>
                  <a:lnTo>
                    <a:pt x="2" y="25"/>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3" name="Freeform 37"/>
            <p:cNvSpPr>
              <a:spLocks/>
            </p:cNvSpPr>
            <p:nvPr/>
          </p:nvSpPr>
          <p:spPr bwMode="auto">
            <a:xfrm>
              <a:off x="2823" y="2421"/>
              <a:ext cx="625" cy="718"/>
            </a:xfrm>
            <a:custGeom>
              <a:avLst/>
              <a:gdLst/>
              <a:ahLst/>
              <a:cxnLst>
                <a:cxn ang="0">
                  <a:pos x="170" y="26"/>
                </a:cxn>
                <a:cxn ang="0">
                  <a:pos x="30" y="28"/>
                </a:cxn>
                <a:cxn ang="0">
                  <a:pos x="0" y="71"/>
                </a:cxn>
                <a:cxn ang="0">
                  <a:pos x="62" y="58"/>
                </a:cxn>
                <a:cxn ang="0">
                  <a:pos x="134" y="38"/>
                </a:cxn>
                <a:cxn ang="0">
                  <a:pos x="199" y="71"/>
                </a:cxn>
                <a:cxn ang="0">
                  <a:pos x="146" y="132"/>
                </a:cxn>
                <a:cxn ang="0">
                  <a:pos x="154" y="177"/>
                </a:cxn>
                <a:cxn ang="0">
                  <a:pos x="208" y="130"/>
                </a:cxn>
                <a:cxn ang="0">
                  <a:pos x="252" y="132"/>
                </a:cxn>
                <a:cxn ang="0">
                  <a:pos x="339" y="142"/>
                </a:cxn>
                <a:cxn ang="0">
                  <a:pos x="436" y="181"/>
                </a:cxn>
                <a:cxn ang="0">
                  <a:pos x="466" y="229"/>
                </a:cxn>
                <a:cxn ang="0">
                  <a:pos x="457" y="272"/>
                </a:cxn>
                <a:cxn ang="0">
                  <a:pos x="386" y="288"/>
                </a:cxn>
                <a:cxn ang="0">
                  <a:pos x="329" y="307"/>
                </a:cxn>
                <a:cxn ang="0">
                  <a:pos x="489" y="318"/>
                </a:cxn>
                <a:cxn ang="0">
                  <a:pos x="579" y="378"/>
                </a:cxn>
                <a:cxn ang="0">
                  <a:pos x="579" y="506"/>
                </a:cxn>
                <a:cxn ang="0">
                  <a:pos x="529" y="541"/>
                </a:cxn>
                <a:cxn ang="0">
                  <a:pos x="555" y="560"/>
                </a:cxn>
                <a:cxn ang="0">
                  <a:pos x="597" y="618"/>
                </a:cxn>
                <a:cxn ang="0">
                  <a:pos x="552" y="682"/>
                </a:cxn>
                <a:cxn ang="0">
                  <a:pos x="431" y="701"/>
                </a:cxn>
                <a:cxn ang="0">
                  <a:pos x="305" y="655"/>
                </a:cxn>
                <a:cxn ang="0">
                  <a:pos x="249" y="671"/>
                </a:cxn>
                <a:cxn ang="0">
                  <a:pos x="400" y="713"/>
                </a:cxn>
                <a:cxn ang="0">
                  <a:pos x="569" y="697"/>
                </a:cxn>
                <a:cxn ang="0">
                  <a:pos x="624" y="632"/>
                </a:cxn>
                <a:cxn ang="0">
                  <a:pos x="605" y="553"/>
                </a:cxn>
                <a:cxn ang="0">
                  <a:pos x="600" y="513"/>
                </a:cxn>
                <a:cxn ang="0">
                  <a:pos x="608" y="385"/>
                </a:cxn>
                <a:cxn ang="0">
                  <a:pos x="537" y="307"/>
                </a:cxn>
                <a:cxn ang="0">
                  <a:pos x="502" y="240"/>
                </a:cxn>
                <a:cxn ang="0">
                  <a:pos x="427" y="145"/>
                </a:cxn>
                <a:cxn ang="0">
                  <a:pos x="315" y="117"/>
                </a:cxn>
                <a:cxn ang="0">
                  <a:pos x="252" y="90"/>
                </a:cxn>
                <a:cxn ang="0">
                  <a:pos x="302" y="0"/>
                </a:cxn>
                <a:cxn ang="0">
                  <a:pos x="213" y="40"/>
                </a:cxn>
              </a:cxnLst>
              <a:rect l="0" t="0" r="r" b="b"/>
              <a:pathLst>
                <a:path w="625" h="718">
                  <a:moveTo>
                    <a:pt x="213" y="40"/>
                  </a:moveTo>
                  <a:lnTo>
                    <a:pt x="170" y="26"/>
                  </a:lnTo>
                  <a:lnTo>
                    <a:pt x="65" y="13"/>
                  </a:lnTo>
                  <a:lnTo>
                    <a:pt x="30" y="28"/>
                  </a:lnTo>
                  <a:lnTo>
                    <a:pt x="0" y="48"/>
                  </a:lnTo>
                  <a:lnTo>
                    <a:pt x="0" y="71"/>
                  </a:lnTo>
                  <a:lnTo>
                    <a:pt x="27" y="78"/>
                  </a:lnTo>
                  <a:lnTo>
                    <a:pt x="62" y="58"/>
                  </a:lnTo>
                  <a:lnTo>
                    <a:pt x="99" y="38"/>
                  </a:lnTo>
                  <a:lnTo>
                    <a:pt x="134" y="38"/>
                  </a:lnTo>
                  <a:lnTo>
                    <a:pt x="170" y="52"/>
                  </a:lnTo>
                  <a:lnTo>
                    <a:pt x="199" y="71"/>
                  </a:lnTo>
                  <a:lnTo>
                    <a:pt x="199" y="80"/>
                  </a:lnTo>
                  <a:lnTo>
                    <a:pt x="146" y="132"/>
                  </a:lnTo>
                  <a:lnTo>
                    <a:pt x="136" y="165"/>
                  </a:lnTo>
                  <a:lnTo>
                    <a:pt x="154" y="177"/>
                  </a:lnTo>
                  <a:lnTo>
                    <a:pt x="187" y="162"/>
                  </a:lnTo>
                  <a:lnTo>
                    <a:pt x="208" y="130"/>
                  </a:lnTo>
                  <a:lnTo>
                    <a:pt x="226" y="117"/>
                  </a:lnTo>
                  <a:lnTo>
                    <a:pt x="252" y="132"/>
                  </a:lnTo>
                  <a:lnTo>
                    <a:pt x="276" y="138"/>
                  </a:lnTo>
                  <a:lnTo>
                    <a:pt x="339" y="142"/>
                  </a:lnTo>
                  <a:lnTo>
                    <a:pt x="400" y="158"/>
                  </a:lnTo>
                  <a:lnTo>
                    <a:pt x="436" y="181"/>
                  </a:lnTo>
                  <a:lnTo>
                    <a:pt x="457" y="203"/>
                  </a:lnTo>
                  <a:lnTo>
                    <a:pt x="466" y="229"/>
                  </a:lnTo>
                  <a:lnTo>
                    <a:pt x="463" y="253"/>
                  </a:lnTo>
                  <a:lnTo>
                    <a:pt x="457" y="272"/>
                  </a:lnTo>
                  <a:lnTo>
                    <a:pt x="436" y="280"/>
                  </a:lnTo>
                  <a:lnTo>
                    <a:pt x="386" y="288"/>
                  </a:lnTo>
                  <a:lnTo>
                    <a:pt x="329" y="298"/>
                  </a:lnTo>
                  <a:lnTo>
                    <a:pt x="329" y="307"/>
                  </a:lnTo>
                  <a:lnTo>
                    <a:pt x="403" y="307"/>
                  </a:lnTo>
                  <a:lnTo>
                    <a:pt x="489" y="318"/>
                  </a:lnTo>
                  <a:lnTo>
                    <a:pt x="545" y="344"/>
                  </a:lnTo>
                  <a:lnTo>
                    <a:pt x="579" y="378"/>
                  </a:lnTo>
                  <a:lnTo>
                    <a:pt x="590" y="448"/>
                  </a:lnTo>
                  <a:lnTo>
                    <a:pt x="579" y="506"/>
                  </a:lnTo>
                  <a:lnTo>
                    <a:pt x="555" y="526"/>
                  </a:lnTo>
                  <a:lnTo>
                    <a:pt x="529" y="541"/>
                  </a:lnTo>
                  <a:lnTo>
                    <a:pt x="510" y="551"/>
                  </a:lnTo>
                  <a:lnTo>
                    <a:pt x="555" y="560"/>
                  </a:lnTo>
                  <a:lnTo>
                    <a:pt x="587" y="584"/>
                  </a:lnTo>
                  <a:lnTo>
                    <a:pt x="597" y="618"/>
                  </a:lnTo>
                  <a:lnTo>
                    <a:pt x="582" y="662"/>
                  </a:lnTo>
                  <a:lnTo>
                    <a:pt x="552" y="682"/>
                  </a:lnTo>
                  <a:lnTo>
                    <a:pt x="502" y="701"/>
                  </a:lnTo>
                  <a:lnTo>
                    <a:pt x="431" y="701"/>
                  </a:lnTo>
                  <a:lnTo>
                    <a:pt x="355" y="684"/>
                  </a:lnTo>
                  <a:lnTo>
                    <a:pt x="305" y="655"/>
                  </a:lnTo>
                  <a:lnTo>
                    <a:pt x="268" y="636"/>
                  </a:lnTo>
                  <a:lnTo>
                    <a:pt x="249" y="671"/>
                  </a:lnTo>
                  <a:lnTo>
                    <a:pt x="270" y="694"/>
                  </a:lnTo>
                  <a:lnTo>
                    <a:pt x="400" y="713"/>
                  </a:lnTo>
                  <a:lnTo>
                    <a:pt x="498" y="717"/>
                  </a:lnTo>
                  <a:lnTo>
                    <a:pt x="569" y="697"/>
                  </a:lnTo>
                  <a:lnTo>
                    <a:pt x="605" y="668"/>
                  </a:lnTo>
                  <a:lnTo>
                    <a:pt x="624" y="632"/>
                  </a:lnTo>
                  <a:lnTo>
                    <a:pt x="617" y="586"/>
                  </a:lnTo>
                  <a:lnTo>
                    <a:pt x="605" y="553"/>
                  </a:lnTo>
                  <a:lnTo>
                    <a:pt x="587" y="541"/>
                  </a:lnTo>
                  <a:lnTo>
                    <a:pt x="600" y="513"/>
                  </a:lnTo>
                  <a:lnTo>
                    <a:pt x="614" y="461"/>
                  </a:lnTo>
                  <a:lnTo>
                    <a:pt x="608" y="385"/>
                  </a:lnTo>
                  <a:lnTo>
                    <a:pt x="582" y="344"/>
                  </a:lnTo>
                  <a:lnTo>
                    <a:pt x="537" y="307"/>
                  </a:lnTo>
                  <a:lnTo>
                    <a:pt x="489" y="280"/>
                  </a:lnTo>
                  <a:lnTo>
                    <a:pt x="502" y="240"/>
                  </a:lnTo>
                  <a:lnTo>
                    <a:pt x="481" y="177"/>
                  </a:lnTo>
                  <a:lnTo>
                    <a:pt x="427" y="145"/>
                  </a:lnTo>
                  <a:lnTo>
                    <a:pt x="374" y="132"/>
                  </a:lnTo>
                  <a:lnTo>
                    <a:pt x="315" y="117"/>
                  </a:lnTo>
                  <a:lnTo>
                    <a:pt x="276" y="110"/>
                  </a:lnTo>
                  <a:lnTo>
                    <a:pt x="252" y="90"/>
                  </a:lnTo>
                  <a:lnTo>
                    <a:pt x="252" y="78"/>
                  </a:lnTo>
                  <a:lnTo>
                    <a:pt x="302" y="0"/>
                  </a:lnTo>
                  <a:lnTo>
                    <a:pt x="226" y="54"/>
                  </a:lnTo>
                  <a:lnTo>
                    <a:pt x="213" y="4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4" name="Freeform 38"/>
            <p:cNvSpPr>
              <a:spLocks/>
            </p:cNvSpPr>
            <p:nvPr/>
          </p:nvSpPr>
          <p:spPr bwMode="auto">
            <a:xfrm>
              <a:off x="3394" y="2507"/>
              <a:ext cx="170" cy="76"/>
            </a:xfrm>
            <a:custGeom>
              <a:avLst/>
              <a:gdLst/>
              <a:ahLst/>
              <a:cxnLst>
                <a:cxn ang="0">
                  <a:pos x="18" y="64"/>
                </a:cxn>
                <a:cxn ang="0">
                  <a:pos x="145" y="0"/>
                </a:cxn>
                <a:cxn ang="0">
                  <a:pos x="169" y="7"/>
                </a:cxn>
                <a:cxn ang="0">
                  <a:pos x="163" y="23"/>
                </a:cxn>
                <a:cxn ang="0">
                  <a:pos x="0" y="75"/>
                </a:cxn>
                <a:cxn ang="0">
                  <a:pos x="18" y="64"/>
                </a:cxn>
              </a:cxnLst>
              <a:rect l="0" t="0" r="r" b="b"/>
              <a:pathLst>
                <a:path w="170" h="76">
                  <a:moveTo>
                    <a:pt x="18" y="64"/>
                  </a:moveTo>
                  <a:lnTo>
                    <a:pt x="145" y="0"/>
                  </a:lnTo>
                  <a:lnTo>
                    <a:pt x="169" y="7"/>
                  </a:lnTo>
                  <a:lnTo>
                    <a:pt x="163" y="23"/>
                  </a:lnTo>
                  <a:lnTo>
                    <a:pt x="0" y="75"/>
                  </a:lnTo>
                  <a:lnTo>
                    <a:pt x="18" y="6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5" name="Freeform 39"/>
            <p:cNvSpPr>
              <a:spLocks/>
            </p:cNvSpPr>
            <p:nvPr/>
          </p:nvSpPr>
          <p:spPr bwMode="auto">
            <a:xfrm>
              <a:off x="3091" y="3336"/>
              <a:ext cx="164" cy="199"/>
            </a:xfrm>
            <a:custGeom>
              <a:avLst/>
              <a:gdLst/>
              <a:ahLst/>
              <a:cxnLst>
                <a:cxn ang="0">
                  <a:pos x="163" y="198"/>
                </a:cxn>
                <a:cxn ang="0">
                  <a:pos x="101" y="71"/>
                </a:cxn>
                <a:cxn ang="0">
                  <a:pos x="36" y="0"/>
                </a:cxn>
                <a:cxn ang="0">
                  <a:pos x="9" y="0"/>
                </a:cxn>
                <a:cxn ang="0">
                  <a:pos x="0" y="19"/>
                </a:cxn>
                <a:cxn ang="0">
                  <a:pos x="54" y="64"/>
                </a:cxn>
                <a:cxn ang="0">
                  <a:pos x="107" y="126"/>
                </a:cxn>
                <a:cxn ang="0">
                  <a:pos x="163" y="198"/>
                </a:cxn>
              </a:cxnLst>
              <a:rect l="0" t="0" r="r" b="b"/>
              <a:pathLst>
                <a:path w="164" h="199">
                  <a:moveTo>
                    <a:pt x="163" y="198"/>
                  </a:moveTo>
                  <a:lnTo>
                    <a:pt x="101" y="71"/>
                  </a:lnTo>
                  <a:lnTo>
                    <a:pt x="36" y="0"/>
                  </a:lnTo>
                  <a:lnTo>
                    <a:pt x="9" y="0"/>
                  </a:lnTo>
                  <a:lnTo>
                    <a:pt x="0" y="19"/>
                  </a:lnTo>
                  <a:lnTo>
                    <a:pt x="54" y="64"/>
                  </a:lnTo>
                  <a:lnTo>
                    <a:pt x="107" y="126"/>
                  </a:lnTo>
                  <a:lnTo>
                    <a:pt x="163" y="19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6" name="Freeform 40"/>
            <p:cNvSpPr>
              <a:spLocks/>
            </p:cNvSpPr>
            <p:nvPr/>
          </p:nvSpPr>
          <p:spPr bwMode="auto">
            <a:xfrm>
              <a:off x="2169" y="3024"/>
              <a:ext cx="878" cy="531"/>
            </a:xfrm>
            <a:custGeom>
              <a:avLst/>
              <a:gdLst/>
              <a:ahLst/>
              <a:cxnLst>
                <a:cxn ang="0">
                  <a:pos x="851" y="73"/>
                </a:cxn>
                <a:cxn ang="0">
                  <a:pos x="877" y="177"/>
                </a:cxn>
                <a:cxn ang="0">
                  <a:pos x="825" y="249"/>
                </a:cxn>
                <a:cxn ang="0">
                  <a:pos x="722" y="247"/>
                </a:cxn>
                <a:cxn ang="0">
                  <a:pos x="748" y="376"/>
                </a:cxn>
                <a:cxn ang="0">
                  <a:pos x="694" y="470"/>
                </a:cxn>
                <a:cxn ang="0">
                  <a:pos x="606" y="515"/>
                </a:cxn>
                <a:cxn ang="0">
                  <a:pos x="429" y="530"/>
                </a:cxn>
                <a:cxn ang="0">
                  <a:pos x="252" y="515"/>
                </a:cxn>
                <a:cxn ang="0">
                  <a:pos x="151" y="436"/>
                </a:cxn>
                <a:cxn ang="0">
                  <a:pos x="83" y="366"/>
                </a:cxn>
                <a:cxn ang="0">
                  <a:pos x="12" y="295"/>
                </a:cxn>
                <a:cxn ang="0">
                  <a:pos x="0" y="197"/>
                </a:cxn>
                <a:cxn ang="0">
                  <a:pos x="71" y="136"/>
                </a:cxn>
                <a:cxn ang="0">
                  <a:pos x="62" y="177"/>
                </a:cxn>
                <a:cxn ang="0">
                  <a:pos x="30" y="262"/>
                </a:cxn>
                <a:cxn ang="0">
                  <a:pos x="80" y="331"/>
                </a:cxn>
                <a:cxn ang="0">
                  <a:pos x="178" y="318"/>
                </a:cxn>
                <a:cxn ang="0">
                  <a:pos x="241" y="312"/>
                </a:cxn>
                <a:cxn ang="0">
                  <a:pos x="154" y="378"/>
                </a:cxn>
                <a:cxn ang="0">
                  <a:pos x="189" y="444"/>
                </a:cxn>
                <a:cxn ang="0">
                  <a:pos x="305" y="500"/>
                </a:cxn>
                <a:cxn ang="0">
                  <a:pos x="363" y="461"/>
                </a:cxn>
                <a:cxn ang="0">
                  <a:pos x="400" y="502"/>
                </a:cxn>
                <a:cxn ang="0">
                  <a:pos x="500" y="513"/>
                </a:cxn>
                <a:cxn ang="0">
                  <a:pos x="614" y="480"/>
                </a:cxn>
                <a:cxn ang="0">
                  <a:pos x="704" y="424"/>
                </a:cxn>
                <a:cxn ang="0">
                  <a:pos x="712" y="347"/>
                </a:cxn>
                <a:cxn ang="0">
                  <a:pos x="701" y="262"/>
                </a:cxn>
                <a:cxn ang="0">
                  <a:pos x="659" y="190"/>
                </a:cxn>
                <a:cxn ang="0">
                  <a:pos x="736" y="220"/>
                </a:cxn>
                <a:cxn ang="0">
                  <a:pos x="801" y="229"/>
                </a:cxn>
                <a:cxn ang="0">
                  <a:pos x="851" y="190"/>
                </a:cxn>
                <a:cxn ang="0">
                  <a:pos x="836" y="112"/>
                </a:cxn>
                <a:cxn ang="0">
                  <a:pos x="789" y="21"/>
                </a:cxn>
                <a:cxn ang="0">
                  <a:pos x="798" y="0"/>
                </a:cxn>
              </a:cxnLst>
              <a:rect l="0" t="0" r="r" b="b"/>
              <a:pathLst>
                <a:path w="878" h="531">
                  <a:moveTo>
                    <a:pt x="798" y="0"/>
                  </a:moveTo>
                  <a:lnTo>
                    <a:pt x="851" y="73"/>
                  </a:lnTo>
                  <a:lnTo>
                    <a:pt x="864" y="123"/>
                  </a:lnTo>
                  <a:lnTo>
                    <a:pt x="877" y="177"/>
                  </a:lnTo>
                  <a:lnTo>
                    <a:pt x="864" y="229"/>
                  </a:lnTo>
                  <a:lnTo>
                    <a:pt x="825" y="249"/>
                  </a:lnTo>
                  <a:lnTo>
                    <a:pt x="775" y="255"/>
                  </a:lnTo>
                  <a:lnTo>
                    <a:pt x="722" y="247"/>
                  </a:lnTo>
                  <a:lnTo>
                    <a:pt x="745" y="295"/>
                  </a:lnTo>
                  <a:lnTo>
                    <a:pt x="748" y="376"/>
                  </a:lnTo>
                  <a:lnTo>
                    <a:pt x="736" y="430"/>
                  </a:lnTo>
                  <a:lnTo>
                    <a:pt x="694" y="470"/>
                  </a:lnTo>
                  <a:lnTo>
                    <a:pt x="651" y="494"/>
                  </a:lnTo>
                  <a:lnTo>
                    <a:pt x="606" y="515"/>
                  </a:lnTo>
                  <a:lnTo>
                    <a:pt x="542" y="526"/>
                  </a:lnTo>
                  <a:lnTo>
                    <a:pt x="429" y="530"/>
                  </a:lnTo>
                  <a:lnTo>
                    <a:pt x="340" y="530"/>
                  </a:lnTo>
                  <a:lnTo>
                    <a:pt x="252" y="515"/>
                  </a:lnTo>
                  <a:lnTo>
                    <a:pt x="181" y="476"/>
                  </a:lnTo>
                  <a:lnTo>
                    <a:pt x="151" y="436"/>
                  </a:lnTo>
                  <a:lnTo>
                    <a:pt x="136" y="386"/>
                  </a:lnTo>
                  <a:lnTo>
                    <a:pt x="83" y="366"/>
                  </a:lnTo>
                  <a:lnTo>
                    <a:pt x="30" y="331"/>
                  </a:lnTo>
                  <a:lnTo>
                    <a:pt x="12" y="295"/>
                  </a:lnTo>
                  <a:lnTo>
                    <a:pt x="0" y="249"/>
                  </a:lnTo>
                  <a:lnTo>
                    <a:pt x="0" y="197"/>
                  </a:lnTo>
                  <a:lnTo>
                    <a:pt x="27" y="136"/>
                  </a:lnTo>
                  <a:lnTo>
                    <a:pt x="71" y="136"/>
                  </a:lnTo>
                  <a:lnTo>
                    <a:pt x="80" y="156"/>
                  </a:lnTo>
                  <a:lnTo>
                    <a:pt x="62" y="177"/>
                  </a:lnTo>
                  <a:lnTo>
                    <a:pt x="39" y="203"/>
                  </a:lnTo>
                  <a:lnTo>
                    <a:pt x="30" y="262"/>
                  </a:lnTo>
                  <a:lnTo>
                    <a:pt x="39" y="299"/>
                  </a:lnTo>
                  <a:lnTo>
                    <a:pt x="80" y="331"/>
                  </a:lnTo>
                  <a:lnTo>
                    <a:pt x="125" y="331"/>
                  </a:lnTo>
                  <a:lnTo>
                    <a:pt x="178" y="318"/>
                  </a:lnTo>
                  <a:lnTo>
                    <a:pt x="249" y="285"/>
                  </a:lnTo>
                  <a:lnTo>
                    <a:pt x="241" y="312"/>
                  </a:lnTo>
                  <a:lnTo>
                    <a:pt x="163" y="351"/>
                  </a:lnTo>
                  <a:lnTo>
                    <a:pt x="154" y="378"/>
                  </a:lnTo>
                  <a:lnTo>
                    <a:pt x="172" y="409"/>
                  </a:lnTo>
                  <a:lnTo>
                    <a:pt x="189" y="444"/>
                  </a:lnTo>
                  <a:lnTo>
                    <a:pt x="234" y="483"/>
                  </a:lnTo>
                  <a:lnTo>
                    <a:pt x="305" y="500"/>
                  </a:lnTo>
                  <a:lnTo>
                    <a:pt x="349" y="488"/>
                  </a:lnTo>
                  <a:lnTo>
                    <a:pt x="363" y="461"/>
                  </a:lnTo>
                  <a:lnTo>
                    <a:pt x="382" y="461"/>
                  </a:lnTo>
                  <a:lnTo>
                    <a:pt x="400" y="502"/>
                  </a:lnTo>
                  <a:lnTo>
                    <a:pt x="444" y="513"/>
                  </a:lnTo>
                  <a:lnTo>
                    <a:pt x="500" y="513"/>
                  </a:lnTo>
                  <a:lnTo>
                    <a:pt x="563" y="502"/>
                  </a:lnTo>
                  <a:lnTo>
                    <a:pt x="614" y="480"/>
                  </a:lnTo>
                  <a:lnTo>
                    <a:pt x="677" y="455"/>
                  </a:lnTo>
                  <a:lnTo>
                    <a:pt x="704" y="424"/>
                  </a:lnTo>
                  <a:lnTo>
                    <a:pt x="712" y="390"/>
                  </a:lnTo>
                  <a:lnTo>
                    <a:pt x="712" y="347"/>
                  </a:lnTo>
                  <a:lnTo>
                    <a:pt x="709" y="299"/>
                  </a:lnTo>
                  <a:lnTo>
                    <a:pt x="701" y="262"/>
                  </a:lnTo>
                  <a:lnTo>
                    <a:pt x="683" y="233"/>
                  </a:lnTo>
                  <a:lnTo>
                    <a:pt x="659" y="190"/>
                  </a:lnTo>
                  <a:lnTo>
                    <a:pt x="674" y="181"/>
                  </a:lnTo>
                  <a:lnTo>
                    <a:pt x="736" y="220"/>
                  </a:lnTo>
                  <a:lnTo>
                    <a:pt x="765" y="229"/>
                  </a:lnTo>
                  <a:lnTo>
                    <a:pt x="801" y="229"/>
                  </a:lnTo>
                  <a:lnTo>
                    <a:pt x="828" y="216"/>
                  </a:lnTo>
                  <a:lnTo>
                    <a:pt x="851" y="190"/>
                  </a:lnTo>
                  <a:lnTo>
                    <a:pt x="846" y="151"/>
                  </a:lnTo>
                  <a:lnTo>
                    <a:pt x="836" y="112"/>
                  </a:lnTo>
                  <a:lnTo>
                    <a:pt x="810" y="64"/>
                  </a:lnTo>
                  <a:lnTo>
                    <a:pt x="789" y="21"/>
                  </a:lnTo>
                  <a:lnTo>
                    <a:pt x="780" y="0"/>
                  </a:lnTo>
                  <a:lnTo>
                    <a:pt x="798"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7" name="Freeform 41"/>
            <p:cNvSpPr>
              <a:spLocks/>
            </p:cNvSpPr>
            <p:nvPr/>
          </p:nvSpPr>
          <p:spPr bwMode="auto">
            <a:xfrm>
              <a:off x="2650" y="2064"/>
              <a:ext cx="160" cy="249"/>
            </a:xfrm>
            <a:custGeom>
              <a:avLst/>
              <a:gdLst/>
              <a:ahLst/>
              <a:cxnLst>
                <a:cxn ang="0">
                  <a:pos x="5" y="214"/>
                </a:cxn>
                <a:cxn ang="0">
                  <a:pos x="54" y="112"/>
                </a:cxn>
                <a:cxn ang="0">
                  <a:pos x="107" y="38"/>
                </a:cxn>
                <a:cxn ang="0">
                  <a:pos x="159" y="0"/>
                </a:cxn>
                <a:cxn ang="0">
                  <a:pos x="125" y="54"/>
                </a:cxn>
                <a:cxn ang="0">
                  <a:pos x="80" y="135"/>
                </a:cxn>
                <a:cxn ang="0">
                  <a:pos x="54" y="208"/>
                </a:cxn>
                <a:cxn ang="0">
                  <a:pos x="32" y="242"/>
                </a:cxn>
                <a:cxn ang="0">
                  <a:pos x="5" y="248"/>
                </a:cxn>
                <a:cxn ang="0">
                  <a:pos x="0" y="227"/>
                </a:cxn>
                <a:cxn ang="0">
                  <a:pos x="5" y="214"/>
                </a:cxn>
              </a:cxnLst>
              <a:rect l="0" t="0" r="r" b="b"/>
              <a:pathLst>
                <a:path w="160" h="249">
                  <a:moveTo>
                    <a:pt x="5" y="214"/>
                  </a:moveTo>
                  <a:lnTo>
                    <a:pt x="54" y="112"/>
                  </a:lnTo>
                  <a:lnTo>
                    <a:pt x="107" y="38"/>
                  </a:lnTo>
                  <a:lnTo>
                    <a:pt x="159" y="0"/>
                  </a:lnTo>
                  <a:lnTo>
                    <a:pt x="125" y="54"/>
                  </a:lnTo>
                  <a:lnTo>
                    <a:pt x="80" y="135"/>
                  </a:lnTo>
                  <a:lnTo>
                    <a:pt x="54" y="208"/>
                  </a:lnTo>
                  <a:lnTo>
                    <a:pt x="32" y="242"/>
                  </a:lnTo>
                  <a:lnTo>
                    <a:pt x="5" y="248"/>
                  </a:lnTo>
                  <a:lnTo>
                    <a:pt x="0" y="227"/>
                  </a:lnTo>
                  <a:lnTo>
                    <a:pt x="5" y="2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8" name="Freeform 42"/>
            <p:cNvSpPr>
              <a:spLocks/>
            </p:cNvSpPr>
            <p:nvPr/>
          </p:nvSpPr>
          <p:spPr bwMode="auto">
            <a:xfrm>
              <a:off x="2646" y="2389"/>
              <a:ext cx="73" cy="38"/>
            </a:xfrm>
            <a:custGeom>
              <a:avLst/>
              <a:gdLst/>
              <a:ahLst/>
              <a:cxnLst>
                <a:cxn ang="0">
                  <a:pos x="72" y="14"/>
                </a:cxn>
                <a:cxn ang="0">
                  <a:pos x="48" y="0"/>
                </a:cxn>
                <a:cxn ang="0">
                  <a:pos x="8" y="0"/>
                </a:cxn>
                <a:cxn ang="0">
                  <a:pos x="0" y="18"/>
                </a:cxn>
                <a:cxn ang="0">
                  <a:pos x="18" y="37"/>
                </a:cxn>
                <a:cxn ang="0">
                  <a:pos x="55" y="37"/>
                </a:cxn>
                <a:cxn ang="0">
                  <a:pos x="72" y="14"/>
                </a:cxn>
              </a:cxnLst>
              <a:rect l="0" t="0" r="r" b="b"/>
              <a:pathLst>
                <a:path w="73" h="38">
                  <a:moveTo>
                    <a:pt x="72" y="14"/>
                  </a:moveTo>
                  <a:lnTo>
                    <a:pt x="48" y="0"/>
                  </a:lnTo>
                  <a:lnTo>
                    <a:pt x="8" y="0"/>
                  </a:lnTo>
                  <a:lnTo>
                    <a:pt x="0" y="18"/>
                  </a:lnTo>
                  <a:lnTo>
                    <a:pt x="18" y="37"/>
                  </a:lnTo>
                  <a:lnTo>
                    <a:pt x="55" y="37"/>
                  </a:lnTo>
                  <a:lnTo>
                    <a:pt x="72" y="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79" name="Oval 43"/>
            <p:cNvSpPr>
              <a:spLocks noChangeArrowheads="1"/>
            </p:cNvSpPr>
            <p:nvPr/>
          </p:nvSpPr>
          <p:spPr bwMode="auto">
            <a:xfrm>
              <a:off x="3165" y="2132"/>
              <a:ext cx="67" cy="31"/>
            </a:xfrm>
            <a:prstGeom prst="ellipse">
              <a:avLst/>
            </a:prstGeom>
            <a:solidFill>
              <a:srgbClr val="CECECE"/>
            </a:solidFill>
            <a:ln w="12700">
              <a:solidFill>
                <a:srgbClr val="CECECE"/>
              </a:solidFill>
              <a:round/>
              <a:headEnd/>
              <a:tailEnd/>
            </a:ln>
            <a:effectLst>
              <a:outerShdw dist="80322" dir="1106097" algn="ctr" rotWithShape="0">
                <a:schemeClr val="bg2"/>
              </a:outerShdw>
            </a:effectLst>
          </p:spPr>
          <p:txBody>
            <a:bodyPr wrap="none" anchor="ctr"/>
            <a:lstStyle/>
            <a:p>
              <a:pPr>
                <a:defRPr/>
              </a:pPr>
              <a:endParaRPr lang="en-US"/>
            </a:p>
          </p:txBody>
        </p:sp>
        <p:sp>
          <p:nvSpPr>
            <p:cNvPr id="295980" name="Freeform 44"/>
            <p:cNvSpPr>
              <a:spLocks/>
            </p:cNvSpPr>
            <p:nvPr/>
          </p:nvSpPr>
          <p:spPr bwMode="auto">
            <a:xfrm>
              <a:off x="3663" y="2246"/>
              <a:ext cx="82" cy="47"/>
            </a:xfrm>
            <a:custGeom>
              <a:avLst/>
              <a:gdLst/>
              <a:ahLst/>
              <a:cxnLst>
                <a:cxn ang="0">
                  <a:pos x="51" y="6"/>
                </a:cxn>
                <a:cxn ang="0">
                  <a:pos x="27" y="0"/>
                </a:cxn>
                <a:cxn ang="0">
                  <a:pos x="15" y="2"/>
                </a:cxn>
                <a:cxn ang="0">
                  <a:pos x="0" y="28"/>
                </a:cxn>
                <a:cxn ang="0">
                  <a:pos x="27" y="46"/>
                </a:cxn>
                <a:cxn ang="0">
                  <a:pos x="81" y="26"/>
                </a:cxn>
                <a:cxn ang="0">
                  <a:pos x="71" y="13"/>
                </a:cxn>
                <a:cxn ang="0">
                  <a:pos x="51" y="6"/>
                </a:cxn>
              </a:cxnLst>
              <a:rect l="0" t="0" r="r" b="b"/>
              <a:pathLst>
                <a:path w="82" h="47">
                  <a:moveTo>
                    <a:pt x="51" y="6"/>
                  </a:moveTo>
                  <a:lnTo>
                    <a:pt x="27" y="0"/>
                  </a:lnTo>
                  <a:lnTo>
                    <a:pt x="15" y="2"/>
                  </a:lnTo>
                  <a:lnTo>
                    <a:pt x="0" y="28"/>
                  </a:lnTo>
                  <a:lnTo>
                    <a:pt x="27" y="46"/>
                  </a:lnTo>
                  <a:lnTo>
                    <a:pt x="81" y="26"/>
                  </a:lnTo>
                  <a:lnTo>
                    <a:pt x="71" y="13"/>
                  </a:lnTo>
                  <a:lnTo>
                    <a:pt x="51" y="6"/>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81" name="Freeform 45"/>
            <p:cNvSpPr>
              <a:spLocks/>
            </p:cNvSpPr>
            <p:nvPr/>
          </p:nvSpPr>
          <p:spPr bwMode="auto">
            <a:xfrm>
              <a:off x="3151" y="2370"/>
              <a:ext cx="53" cy="39"/>
            </a:xfrm>
            <a:custGeom>
              <a:avLst/>
              <a:gdLst/>
              <a:ahLst/>
              <a:cxnLst>
                <a:cxn ang="0">
                  <a:pos x="52" y="0"/>
                </a:cxn>
                <a:cxn ang="0">
                  <a:pos x="16" y="5"/>
                </a:cxn>
                <a:cxn ang="0">
                  <a:pos x="0" y="38"/>
                </a:cxn>
                <a:cxn ang="0">
                  <a:pos x="52" y="0"/>
                </a:cxn>
              </a:cxnLst>
              <a:rect l="0" t="0" r="r" b="b"/>
              <a:pathLst>
                <a:path w="53" h="39">
                  <a:moveTo>
                    <a:pt x="52" y="0"/>
                  </a:moveTo>
                  <a:lnTo>
                    <a:pt x="16" y="5"/>
                  </a:lnTo>
                  <a:lnTo>
                    <a:pt x="0" y="38"/>
                  </a:lnTo>
                  <a:lnTo>
                    <a:pt x="52"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82" name="Freeform 46"/>
            <p:cNvSpPr>
              <a:spLocks/>
            </p:cNvSpPr>
            <p:nvPr/>
          </p:nvSpPr>
          <p:spPr bwMode="auto">
            <a:xfrm>
              <a:off x="1725" y="2301"/>
              <a:ext cx="648" cy="767"/>
            </a:xfrm>
            <a:custGeom>
              <a:avLst/>
              <a:gdLst/>
              <a:ahLst/>
              <a:cxnLst>
                <a:cxn ang="0">
                  <a:pos x="124" y="700"/>
                </a:cxn>
                <a:cxn ang="0">
                  <a:pos x="230" y="766"/>
                </a:cxn>
                <a:cxn ang="0">
                  <a:pos x="292" y="745"/>
                </a:cxn>
                <a:cxn ang="0">
                  <a:pos x="234" y="726"/>
                </a:cxn>
                <a:cxn ang="0">
                  <a:pos x="163" y="706"/>
                </a:cxn>
                <a:cxn ang="0">
                  <a:pos x="142" y="650"/>
                </a:cxn>
                <a:cxn ang="0">
                  <a:pos x="237" y="631"/>
                </a:cxn>
                <a:cxn ang="0">
                  <a:pos x="271" y="592"/>
                </a:cxn>
                <a:cxn ang="0">
                  <a:pos x="189" y="602"/>
                </a:cxn>
                <a:cxn ang="0">
                  <a:pos x="156" y="579"/>
                </a:cxn>
                <a:cxn ang="0">
                  <a:pos x="103" y="531"/>
                </a:cxn>
                <a:cxn ang="0">
                  <a:pos x="64" y="453"/>
                </a:cxn>
                <a:cxn ang="0">
                  <a:pos x="82" y="403"/>
                </a:cxn>
                <a:cxn ang="0">
                  <a:pos x="129" y="374"/>
                </a:cxn>
                <a:cxn ang="0">
                  <a:pos x="195" y="399"/>
                </a:cxn>
                <a:cxn ang="0">
                  <a:pos x="257" y="409"/>
                </a:cxn>
                <a:cxn ang="0">
                  <a:pos x="145" y="324"/>
                </a:cxn>
                <a:cxn ang="0">
                  <a:pos x="132" y="235"/>
                </a:cxn>
                <a:cxn ang="0">
                  <a:pos x="248" y="140"/>
                </a:cxn>
                <a:cxn ang="0">
                  <a:pos x="316" y="138"/>
                </a:cxn>
                <a:cxn ang="0">
                  <a:pos x="313" y="110"/>
                </a:cxn>
                <a:cxn ang="0">
                  <a:pos x="334" y="44"/>
                </a:cxn>
                <a:cxn ang="0">
                  <a:pos x="426" y="19"/>
                </a:cxn>
                <a:cxn ang="0">
                  <a:pos x="532" y="65"/>
                </a:cxn>
                <a:cxn ang="0">
                  <a:pos x="585" y="158"/>
                </a:cxn>
                <a:cxn ang="0">
                  <a:pos x="642" y="173"/>
                </a:cxn>
                <a:cxn ang="0">
                  <a:pos x="568" y="69"/>
                </a:cxn>
                <a:cxn ang="0">
                  <a:pos x="426" y="0"/>
                </a:cxn>
                <a:cxn ang="0">
                  <a:pos x="324" y="23"/>
                </a:cxn>
                <a:cxn ang="0">
                  <a:pos x="269" y="90"/>
                </a:cxn>
                <a:cxn ang="0">
                  <a:pos x="237" y="125"/>
                </a:cxn>
                <a:cxn ang="0">
                  <a:pos x="115" y="216"/>
                </a:cxn>
                <a:cxn ang="0">
                  <a:pos x="100" y="310"/>
                </a:cxn>
                <a:cxn ang="0">
                  <a:pos x="68" y="379"/>
                </a:cxn>
                <a:cxn ang="0">
                  <a:pos x="37" y="486"/>
                </a:cxn>
                <a:cxn ang="0">
                  <a:pos x="97" y="561"/>
                </a:cxn>
                <a:cxn ang="0">
                  <a:pos x="121" y="611"/>
                </a:cxn>
                <a:cxn ang="0">
                  <a:pos x="0" y="654"/>
                </a:cxn>
                <a:cxn ang="0">
                  <a:pos x="103" y="667"/>
                </a:cxn>
              </a:cxnLst>
              <a:rect l="0" t="0" r="r" b="b"/>
              <a:pathLst>
                <a:path w="648" h="767">
                  <a:moveTo>
                    <a:pt x="103" y="667"/>
                  </a:moveTo>
                  <a:lnTo>
                    <a:pt x="124" y="700"/>
                  </a:lnTo>
                  <a:lnTo>
                    <a:pt x="192" y="758"/>
                  </a:lnTo>
                  <a:lnTo>
                    <a:pt x="230" y="766"/>
                  </a:lnTo>
                  <a:lnTo>
                    <a:pt x="271" y="766"/>
                  </a:lnTo>
                  <a:lnTo>
                    <a:pt x="292" y="745"/>
                  </a:lnTo>
                  <a:lnTo>
                    <a:pt x="277" y="728"/>
                  </a:lnTo>
                  <a:lnTo>
                    <a:pt x="234" y="726"/>
                  </a:lnTo>
                  <a:lnTo>
                    <a:pt x="189" y="724"/>
                  </a:lnTo>
                  <a:lnTo>
                    <a:pt x="163" y="706"/>
                  </a:lnTo>
                  <a:lnTo>
                    <a:pt x="147" y="681"/>
                  </a:lnTo>
                  <a:lnTo>
                    <a:pt x="142" y="650"/>
                  </a:lnTo>
                  <a:lnTo>
                    <a:pt x="150" y="644"/>
                  </a:lnTo>
                  <a:lnTo>
                    <a:pt x="237" y="631"/>
                  </a:lnTo>
                  <a:lnTo>
                    <a:pt x="271" y="611"/>
                  </a:lnTo>
                  <a:lnTo>
                    <a:pt x="271" y="592"/>
                  </a:lnTo>
                  <a:lnTo>
                    <a:pt x="234" y="587"/>
                  </a:lnTo>
                  <a:lnTo>
                    <a:pt x="189" y="602"/>
                  </a:lnTo>
                  <a:lnTo>
                    <a:pt x="163" y="604"/>
                  </a:lnTo>
                  <a:lnTo>
                    <a:pt x="156" y="579"/>
                  </a:lnTo>
                  <a:lnTo>
                    <a:pt x="145" y="563"/>
                  </a:lnTo>
                  <a:lnTo>
                    <a:pt x="103" y="531"/>
                  </a:lnTo>
                  <a:lnTo>
                    <a:pt x="68" y="490"/>
                  </a:lnTo>
                  <a:lnTo>
                    <a:pt x="64" y="453"/>
                  </a:lnTo>
                  <a:lnTo>
                    <a:pt x="68" y="426"/>
                  </a:lnTo>
                  <a:lnTo>
                    <a:pt x="82" y="403"/>
                  </a:lnTo>
                  <a:lnTo>
                    <a:pt x="105" y="388"/>
                  </a:lnTo>
                  <a:lnTo>
                    <a:pt x="129" y="374"/>
                  </a:lnTo>
                  <a:lnTo>
                    <a:pt x="153" y="379"/>
                  </a:lnTo>
                  <a:lnTo>
                    <a:pt x="195" y="399"/>
                  </a:lnTo>
                  <a:lnTo>
                    <a:pt x="248" y="416"/>
                  </a:lnTo>
                  <a:lnTo>
                    <a:pt x="257" y="409"/>
                  </a:lnTo>
                  <a:lnTo>
                    <a:pt x="200" y="374"/>
                  </a:lnTo>
                  <a:lnTo>
                    <a:pt x="145" y="324"/>
                  </a:lnTo>
                  <a:lnTo>
                    <a:pt x="126" y="277"/>
                  </a:lnTo>
                  <a:lnTo>
                    <a:pt x="132" y="235"/>
                  </a:lnTo>
                  <a:lnTo>
                    <a:pt x="186" y="177"/>
                  </a:lnTo>
                  <a:lnTo>
                    <a:pt x="248" y="140"/>
                  </a:lnTo>
                  <a:lnTo>
                    <a:pt x="284" y="136"/>
                  </a:lnTo>
                  <a:lnTo>
                    <a:pt x="316" y="138"/>
                  </a:lnTo>
                  <a:lnTo>
                    <a:pt x="340" y="138"/>
                  </a:lnTo>
                  <a:lnTo>
                    <a:pt x="313" y="110"/>
                  </a:lnTo>
                  <a:lnTo>
                    <a:pt x="310" y="77"/>
                  </a:lnTo>
                  <a:lnTo>
                    <a:pt x="334" y="44"/>
                  </a:lnTo>
                  <a:lnTo>
                    <a:pt x="384" y="21"/>
                  </a:lnTo>
                  <a:lnTo>
                    <a:pt x="426" y="19"/>
                  </a:lnTo>
                  <a:lnTo>
                    <a:pt x="479" y="30"/>
                  </a:lnTo>
                  <a:lnTo>
                    <a:pt x="532" y="65"/>
                  </a:lnTo>
                  <a:lnTo>
                    <a:pt x="574" y="112"/>
                  </a:lnTo>
                  <a:lnTo>
                    <a:pt x="585" y="158"/>
                  </a:lnTo>
                  <a:lnTo>
                    <a:pt x="598" y="190"/>
                  </a:lnTo>
                  <a:lnTo>
                    <a:pt x="642" y="173"/>
                  </a:lnTo>
                  <a:lnTo>
                    <a:pt x="647" y="145"/>
                  </a:lnTo>
                  <a:lnTo>
                    <a:pt x="568" y="69"/>
                  </a:lnTo>
                  <a:lnTo>
                    <a:pt x="497" y="19"/>
                  </a:lnTo>
                  <a:lnTo>
                    <a:pt x="426" y="0"/>
                  </a:lnTo>
                  <a:lnTo>
                    <a:pt x="372" y="4"/>
                  </a:lnTo>
                  <a:lnTo>
                    <a:pt x="324" y="23"/>
                  </a:lnTo>
                  <a:lnTo>
                    <a:pt x="290" y="60"/>
                  </a:lnTo>
                  <a:lnTo>
                    <a:pt x="269" y="90"/>
                  </a:lnTo>
                  <a:lnTo>
                    <a:pt x="271" y="110"/>
                  </a:lnTo>
                  <a:lnTo>
                    <a:pt x="237" y="125"/>
                  </a:lnTo>
                  <a:lnTo>
                    <a:pt x="179" y="158"/>
                  </a:lnTo>
                  <a:lnTo>
                    <a:pt x="115" y="216"/>
                  </a:lnTo>
                  <a:lnTo>
                    <a:pt x="100" y="262"/>
                  </a:lnTo>
                  <a:lnTo>
                    <a:pt x="100" y="310"/>
                  </a:lnTo>
                  <a:lnTo>
                    <a:pt x="111" y="353"/>
                  </a:lnTo>
                  <a:lnTo>
                    <a:pt x="68" y="379"/>
                  </a:lnTo>
                  <a:lnTo>
                    <a:pt x="26" y="436"/>
                  </a:lnTo>
                  <a:lnTo>
                    <a:pt x="37" y="486"/>
                  </a:lnTo>
                  <a:lnTo>
                    <a:pt x="64" y="520"/>
                  </a:lnTo>
                  <a:lnTo>
                    <a:pt x="97" y="561"/>
                  </a:lnTo>
                  <a:lnTo>
                    <a:pt x="121" y="585"/>
                  </a:lnTo>
                  <a:lnTo>
                    <a:pt x="121" y="611"/>
                  </a:lnTo>
                  <a:lnTo>
                    <a:pt x="108" y="619"/>
                  </a:lnTo>
                  <a:lnTo>
                    <a:pt x="0" y="654"/>
                  </a:lnTo>
                  <a:lnTo>
                    <a:pt x="105" y="650"/>
                  </a:lnTo>
                  <a:lnTo>
                    <a:pt x="103" y="667"/>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83" name="Freeform 47"/>
            <p:cNvSpPr>
              <a:spLocks/>
            </p:cNvSpPr>
            <p:nvPr/>
          </p:nvSpPr>
          <p:spPr bwMode="auto">
            <a:xfrm>
              <a:off x="2050" y="2597"/>
              <a:ext cx="289" cy="139"/>
            </a:xfrm>
            <a:custGeom>
              <a:avLst/>
              <a:gdLst/>
              <a:ahLst/>
              <a:cxnLst>
                <a:cxn ang="0">
                  <a:pos x="282" y="138"/>
                </a:cxn>
                <a:cxn ang="0">
                  <a:pos x="288" y="119"/>
                </a:cxn>
                <a:cxn ang="0">
                  <a:pos x="269" y="100"/>
                </a:cxn>
                <a:cxn ang="0">
                  <a:pos x="144" y="38"/>
                </a:cxn>
                <a:cxn ang="0">
                  <a:pos x="0" y="0"/>
                </a:cxn>
                <a:cxn ang="0">
                  <a:pos x="109" y="52"/>
                </a:cxn>
                <a:cxn ang="0">
                  <a:pos x="197" y="93"/>
                </a:cxn>
                <a:cxn ang="0">
                  <a:pos x="251" y="132"/>
                </a:cxn>
                <a:cxn ang="0">
                  <a:pos x="282" y="138"/>
                </a:cxn>
              </a:cxnLst>
              <a:rect l="0" t="0" r="r" b="b"/>
              <a:pathLst>
                <a:path w="289" h="139">
                  <a:moveTo>
                    <a:pt x="282" y="138"/>
                  </a:moveTo>
                  <a:lnTo>
                    <a:pt x="288" y="119"/>
                  </a:lnTo>
                  <a:lnTo>
                    <a:pt x="269" y="100"/>
                  </a:lnTo>
                  <a:lnTo>
                    <a:pt x="144" y="38"/>
                  </a:lnTo>
                  <a:lnTo>
                    <a:pt x="0" y="0"/>
                  </a:lnTo>
                  <a:lnTo>
                    <a:pt x="109" y="52"/>
                  </a:lnTo>
                  <a:lnTo>
                    <a:pt x="197" y="93"/>
                  </a:lnTo>
                  <a:lnTo>
                    <a:pt x="251" y="132"/>
                  </a:lnTo>
                  <a:lnTo>
                    <a:pt x="282" y="13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grpSp>
      <p:pic>
        <p:nvPicPr>
          <p:cNvPr id="59401" name="Picture 4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00" y="4648200"/>
            <a:ext cx="2667000" cy="1916113"/>
          </a:xfrm>
          <a:prstGeom prst="rect">
            <a:avLst/>
          </a:prstGeom>
          <a:noFill/>
          <a:ln w="12700">
            <a:noFill/>
            <a:miter lim="800000"/>
            <a:headEnd type="none" w="sm" len="sm"/>
            <a:tailEnd type="none" w="sm" len="sm"/>
          </a:ln>
        </p:spPr>
      </p:pic>
      <p:grpSp>
        <p:nvGrpSpPr>
          <p:cNvPr id="5" name="Group 49"/>
          <p:cNvGrpSpPr>
            <a:grpSpLocks/>
          </p:cNvGrpSpPr>
          <p:nvPr/>
        </p:nvGrpSpPr>
        <p:grpSpPr bwMode="auto">
          <a:xfrm>
            <a:off x="152400" y="1143000"/>
            <a:ext cx="3206750" cy="2366963"/>
            <a:chOff x="1725" y="2064"/>
            <a:chExt cx="2020" cy="1491"/>
          </a:xfrm>
        </p:grpSpPr>
        <p:sp>
          <p:nvSpPr>
            <p:cNvPr id="295986" name="Freeform 50"/>
            <p:cNvSpPr>
              <a:spLocks/>
            </p:cNvSpPr>
            <p:nvPr/>
          </p:nvSpPr>
          <p:spPr bwMode="auto">
            <a:xfrm>
              <a:off x="2278" y="2570"/>
              <a:ext cx="878" cy="554"/>
            </a:xfrm>
            <a:custGeom>
              <a:avLst/>
              <a:gdLst/>
              <a:ahLst/>
              <a:cxnLst>
                <a:cxn ang="0">
                  <a:pos x="458" y="47"/>
                </a:cxn>
                <a:cxn ang="0">
                  <a:pos x="379" y="21"/>
                </a:cxn>
                <a:cxn ang="0">
                  <a:pos x="290" y="21"/>
                </a:cxn>
                <a:cxn ang="0">
                  <a:pos x="186" y="73"/>
                </a:cxn>
                <a:cxn ang="0">
                  <a:pos x="158" y="142"/>
                </a:cxn>
                <a:cxn ang="0">
                  <a:pos x="221" y="207"/>
                </a:cxn>
                <a:cxn ang="0">
                  <a:pos x="158" y="220"/>
                </a:cxn>
                <a:cxn ang="0">
                  <a:pos x="61" y="274"/>
                </a:cxn>
                <a:cxn ang="0">
                  <a:pos x="34" y="353"/>
                </a:cxn>
                <a:cxn ang="0">
                  <a:pos x="85" y="376"/>
                </a:cxn>
                <a:cxn ang="0">
                  <a:pos x="156" y="357"/>
                </a:cxn>
                <a:cxn ang="0">
                  <a:pos x="121" y="411"/>
                </a:cxn>
                <a:cxn ang="0">
                  <a:pos x="147" y="449"/>
                </a:cxn>
                <a:cxn ang="0">
                  <a:pos x="192" y="469"/>
                </a:cxn>
                <a:cxn ang="0">
                  <a:pos x="239" y="521"/>
                </a:cxn>
                <a:cxn ang="0">
                  <a:pos x="355" y="531"/>
                </a:cxn>
                <a:cxn ang="0">
                  <a:pos x="432" y="481"/>
                </a:cxn>
                <a:cxn ang="0">
                  <a:pos x="443" y="417"/>
                </a:cxn>
                <a:cxn ang="0">
                  <a:pos x="408" y="359"/>
                </a:cxn>
                <a:cxn ang="0">
                  <a:pos x="395" y="318"/>
                </a:cxn>
                <a:cxn ang="0">
                  <a:pos x="458" y="345"/>
                </a:cxn>
                <a:cxn ang="0">
                  <a:pos x="542" y="353"/>
                </a:cxn>
                <a:cxn ang="0">
                  <a:pos x="585" y="293"/>
                </a:cxn>
                <a:cxn ang="0">
                  <a:pos x="538" y="241"/>
                </a:cxn>
                <a:cxn ang="0">
                  <a:pos x="440" y="183"/>
                </a:cxn>
                <a:cxn ang="0">
                  <a:pos x="372" y="170"/>
                </a:cxn>
                <a:cxn ang="0">
                  <a:pos x="511" y="137"/>
                </a:cxn>
                <a:cxn ang="0">
                  <a:pos x="684" y="80"/>
                </a:cxn>
                <a:cxn ang="0">
                  <a:pos x="737" y="78"/>
                </a:cxn>
                <a:cxn ang="0">
                  <a:pos x="566" y="137"/>
                </a:cxn>
                <a:cxn ang="0">
                  <a:pos x="511" y="189"/>
                </a:cxn>
                <a:cxn ang="0">
                  <a:pos x="772" y="291"/>
                </a:cxn>
                <a:cxn ang="0">
                  <a:pos x="867" y="324"/>
                </a:cxn>
                <a:cxn ang="0">
                  <a:pos x="603" y="259"/>
                </a:cxn>
                <a:cxn ang="0">
                  <a:pos x="613" y="298"/>
                </a:cxn>
                <a:cxn ang="0">
                  <a:pos x="592" y="370"/>
                </a:cxn>
                <a:cxn ang="0">
                  <a:pos x="485" y="378"/>
                </a:cxn>
                <a:cxn ang="0">
                  <a:pos x="487" y="421"/>
                </a:cxn>
                <a:cxn ang="0">
                  <a:pos x="450" y="512"/>
                </a:cxn>
                <a:cxn ang="0">
                  <a:pos x="334" y="553"/>
                </a:cxn>
                <a:cxn ang="0">
                  <a:pos x="203" y="533"/>
                </a:cxn>
                <a:cxn ang="0">
                  <a:pos x="168" y="479"/>
                </a:cxn>
                <a:cxn ang="0">
                  <a:pos x="115" y="469"/>
                </a:cxn>
                <a:cxn ang="0">
                  <a:pos x="97" y="429"/>
                </a:cxn>
                <a:cxn ang="0">
                  <a:pos x="105" y="389"/>
                </a:cxn>
                <a:cxn ang="0">
                  <a:pos x="16" y="378"/>
                </a:cxn>
                <a:cxn ang="0">
                  <a:pos x="0" y="311"/>
                </a:cxn>
                <a:cxn ang="0">
                  <a:pos x="52" y="241"/>
                </a:cxn>
                <a:cxn ang="0">
                  <a:pos x="129" y="203"/>
                </a:cxn>
                <a:cxn ang="0">
                  <a:pos x="142" y="168"/>
                </a:cxn>
                <a:cxn ang="0">
                  <a:pos x="142" y="117"/>
                </a:cxn>
                <a:cxn ang="0">
                  <a:pos x="186" y="41"/>
                </a:cxn>
                <a:cxn ang="0">
                  <a:pos x="301" y="0"/>
                </a:cxn>
                <a:cxn ang="0">
                  <a:pos x="440" y="7"/>
                </a:cxn>
                <a:cxn ang="0">
                  <a:pos x="476" y="28"/>
                </a:cxn>
              </a:cxnLst>
              <a:rect l="0" t="0" r="r" b="b"/>
              <a:pathLst>
                <a:path w="878" h="554">
                  <a:moveTo>
                    <a:pt x="476" y="28"/>
                  </a:moveTo>
                  <a:lnTo>
                    <a:pt x="458" y="47"/>
                  </a:lnTo>
                  <a:lnTo>
                    <a:pt x="408" y="38"/>
                  </a:lnTo>
                  <a:lnTo>
                    <a:pt x="379" y="21"/>
                  </a:lnTo>
                  <a:lnTo>
                    <a:pt x="345" y="15"/>
                  </a:lnTo>
                  <a:lnTo>
                    <a:pt x="290" y="21"/>
                  </a:lnTo>
                  <a:lnTo>
                    <a:pt x="227" y="45"/>
                  </a:lnTo>
                  <a:lnTo>
                    <a:pt x="186" y="73"/>
                  </a:lnTo>
                  <a:lnTo>
                    <a:pt x="168" y="106"/>
                  </a:lnTo>
                  <a:lnTo>
                    <a:pt x="158" y="142"/>
                  </a:lnTo>
                  <a:lnTo>
                    <a:pt x="182" y="187"/>
                  </a:lnTo>
                  <a:lnTo>
                    <a:pt x="221" y="207"/>
                  </a:lnTo>
                  <a:lnTo>
                    <a:pt x="218" y="216"/>
                  </a:lnTo>
                  <a:lnTo>
                    <a:pt x="158" y="220"/>
                  </a:lnTo>
                  <a:lnTo>
                    <a:pt x="97" y="239"/>
                  </a:lnTo>
                  <a:lnTo>
                    <a:pt x="61" y="274"/>
                  </a:lnTo>
                  <a:lnTo>
                    <a:pt x="34" y="318"/>
                  </a:lnTo>
                  <a:lnTo>
                    <a:pt x="34" y="353"/>
                  </a:lnTo>
                  <a:lnTo>
                    <a:pt x="52" y="372"/>
                  </a:lnTo>
                  <a:lnTo>
                    <a:pt x="85" y="376"/>
                  </a:lnTo>
                  <a:lnTo>
                    <a:pt x="139" y="365"/>
                  </a:lnTo>
                  <a:lnTo>
                    <a:pt x="156" y="357"/>
                  </a:lnTo>
                  <a:lnTo>
                    <a:pt x="142" y="370"/>
                  </a:lnTo>
                  <a:lnTo>
                    <a:pt x="121" y="411"/>
                  </a:lnTo>
                  <a:lnTo>
                    <a:pt x="121" y="429"/>
                  </a:lnTo>
                  <a:lnTo>
                    <a:pt x="147" y="449"/>
                  </a:lnTo>
                  <a:lnTo>
                    <a:pt x="192" y="449"/>
                  </a:lnTo>
                  <a:lnTo>
                    <a:pt x="192" y="469"/>
                  </a:lnTo>
                  <a:lnTo>
                    <a:pt x="203" y="506"/>
                  </a:lnTo>
                  <a:lnTo>
                    <a:pt x="239" y="521"/>
                  </a:lnTo>
                  <a:lnTo>
                    <a:pt x="301" y="531"/>
                  </a:lnTo>
                  <a:lnTo>
                    <a:pt x="355" y="531"/>
                  </a:lnTo>
                  <a:lnTo>
                    <a:pt x="408" y="508"/>
                  </a:lnTo>
                  <a:lnTo>
                    <a:pt x="432" y="481"/>
                  </a:lnTo>
                  <a:lnTo>
                    <a:pt x="443" y="449"/>
                  </a:lnTo>
                  <a:lnTo>
                    <a:pt x="443" y="417"/>
                  </a:lnTo>
                  <a:lnTo>
                    <a:pt x="440" y="385"/>
                  </a:lnTo>
                  <a:lnTo>
                    <a:pt x="408" y="359"/>
                  </a:lnTo>
                  <a:lnTo>
                    <a:pt x="387" y="324"/>
                  </a:lnTo>
                  <a:lnTo>
                    <a:pt x="395" y="318"/>
                  </a:lnTo>
                  <a:lnTo>
                    <a:pt x="432" y="333"/>
                  </a:lnTo>
                  <a:lnTo>
                    <a:pt x="458" y="345"/>
                  </a:lnTo>
                  <a:lnTo>
                    <a:pt x="503" y="353"/>
                  </a:lnTo>
                  <a:lnTo>
                    <a:pt x="542" y="353"/>
                  </a:lnTo>
                  <a:lnTo>
                    <a:pt x="577" y="333"/>
                  </a:lnTo>
                  <a:lnTo>
                    <a:pt x="585" y="293"/>
                  </a:lnTo>
                  <a:lnTo>
                    <a:pt x="574" y="268"/>
                  </a:lnTo>
                  <a:lnTo>
                    <a:pt x="538" y="241"/>
                  </a:lnTo>
                  <a:lnTo>
                    <a:pt x="497" y="210"/>
                  </a:lnTo>
                  <a:lnTo>
                    <a:pt x="440" y="183"/>
                  </a:lnTo>
                  <a:lnTo>
                    <a:pt x="400" y="175"/>
                  </a:lnTo>
                  <a:lnTo>
                    <a:pt x="372" y="170"/>
                  </a:lnTo>
                  <a:lnTo>
                    <a:pt x="395" y="158"/>
                  </a:lnTo>
                  <a:lnTo>
                    <a:pt x="511" y="137"/>
                  </a:lnTo>
                  <a:lnTo>
                    <a:pt x="585" y="117"/>
                  </a:lnTo>
                  <a:lnTo>
                    <a:pt x="684" y="80"/>
                  </a:lnTo>
                  <a:lnTo>
                    <a:pt x="734" y="61"/>
                  </a:lnTo>
                  <a:lnTo>
                    <a:pt x="737" y="78"/>
                  </a:lnTo>
                  <a:lnTo>
                    <a:pt x="630" y="113"/>
                  </a:lnTo>
                  <a:lnTo>
                    <a:pt x="566" y="137"/>
                  </a:lnTo>
                  <a:lnTo>
                    <a:pt x="494" y="170"/>
                  </a:lnTo>
                  <a:lnTo>
                    <a:pt x="511" y="189"/>
                  </a:lnTo>
                  <a:lnTo>
                    <a:pt x="648" y="246"/>
                  </a:lnTo>
                  <a:lnTo>
                    <a:pt x="772" y="291"/>
                  </a:lnTo>
                  <a:lnTo>
                    <a:pt x="877" y="318"/>
                  </a:lnTo>
                  <a:lnTo>
                    <a:pt x="867" y="324"/>
                  </a:lnTo>
                  <a:lnTo>
                    <a:pt x="708" y="285"/>
                  </a:lnTo>
                  <a:lnTo>
                    <a:pt x="603" y="259"/>
                  </a:lnTo>
                  <a:lnTo>
                    <a:pt x="595" y="268"/>
                  </a:lnTo>
                  <a:lnTo>
                    <a:pt x="613" y="298"/>
                  </a:lnTo>
                  <a:lnTo>
                    <a:pt x="613" y="333"/>
                  </a:lnTo>
                  <a:lnTo>
                    <a:pt x="592" y="370"/>
                  </a:lnTo>
                  <a:lnTo>
                    <a:pt x="542" y="378"/>
                  </a:lnTo>
                  <a:lnTo>
                    <a:pt x="485" y="378"/>
                  </a:lnTo>
                  <a:lnTo>
                    <a:pt x="471" y="378"/>
                  </a:lnTo>
                  <a:lnTo>
                    <a:pt x="487" y="421"/>
                  </a:lnTo>
                  <a:lnTo>
                    <a:pt x="476" y="462"/>
                  </a:lnTo>
                  <a:lnTo>
                    <a:pt x="450" y="512"/>
                  </a:lnTo>
                  <a:lnTo>
                    <a:pt x="395" y="546"/>
                  </a:lnTo>
                  <a:lnTo>
                    <a:pt x="334" y="553"/>
                  </a:lnTo>
                  <a:lnTo>
                    <a:pt x="245" y="550"/>
                  </a:lnTo>
                  <a:lnTo>
                    <a:pt x="203" y="533"/>
                  </a:lnTo>
                  <a:lnTo>
                    <a:pt x="177" y="512"/>
                  </a:lnTo>
                  <a:lnTo>
                    <a:pt x="168" y="479"/>
                  </a:lnTo>
                  <a:lnTo>
                    <a:pt x="168" y="469"/>
                  </a:lnTo>
                  <a:lnTo>
                    <a:pt x="115" y="469"/>
                  </a:lnTo>
                  <a:lnTo>
                    <a:pt x="97" y="449"/>
                  </a:lnTo>
                  <a:lnTo>
                    <a:pt x="97" y="429"/>
                  </a:lnTo>
                  <a:lnTo>
                    <a:pt x="97" y="409"/>
                  </a:lnTo>
                  <a:lnTo>
                    <a:pt x="105" y="389"/>
                  </a:lnTo>
                  <a:lnTo>
                    <a:pt x="68" y="391"/>
                  </a:lnTo>
                  <a:lnTo>
                    <a:pt x="16" y="378"/>
                  </a:lnTo>
                  <a:lnTo>
                    <a:pt x="5" y="350"/>
                  </a:lnTo>
                  <a:lnTo>
                    <a:pt x="0" y="311"/>
                  </a:lnTo>
                  <a:lnTo>
                    <a:pt x="16" y="274"/>
                  </a:lnTo>
                  <a:lnTo>
                    <a:pt x="52" y="241"/>
                  </a:lnTo>
                  <a:lnTo>
                    <a:pt x="87" y="222"/>
                  </a:lnTo>
                  <a:lnTo>
                    <a:pt x="129" y="203"/>
                  </a:lnTo>
                  <a:lnTo>
                    <a:pt x="165" y="203"/>
                  </a:lnTo>
                  <a:lnTo>
                    <a:pt x="142" y="168"/>
                  </a:lnTo>
                  <a:lnTo>
                    <a:pt x="139" y="142"/>
                  </a:lnTo>
                  <a:lnTo>
                    <a:pt x="142" y="117"/>
                  </a:lnTo>
                  <a:lnTo>
                    <a:pt x="158" y="78"/>
                  </a:lnTo>
                  <a:lnTo>
                    <a:pt x="186" y="41"/>
                  </a:lnTo>
                  <a:lnTo>
                    <a:pt x="230" y="21"/>
                  </a:lnTo>
                  <a:lnTo>
                    <a:pt x="301" y="0"/>
                  </a:lnTo>
                  <a:lnTo>
                    <a:pt x="382" y="2"/>
                  </a:lnTo>
                  <a:lnTo>
                    <a:pt x="440" y="7"/>
                  </a:lnTo>
                  <a:lnTo>
                    <a:pt x="467" y="15"/>
                  </a:lnTo>
                  <a:lnTo>
                    <a:pt x="476" y="2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87" name="Freeform 51"/>
            <p:cNvSpPr>
              <a:spLocks/>
            </p:cNvSpPr>
            <p:nvPr/>
          </p:nvSpPr>
          <p:spPr bwMode="auto">
            <a:xfrm>
              <a:off x="2531" y="2774"/>
              <a:ext cx="103" cy="73"/>
            </a:xfrm>
            <a:custGeom>
              <a:avLst/>
              <a:gdLst/>
              <a:ahLst/>
              <a:cxnLst>
                <a:cxn ang="0">
                  <a:pos x="2" y="25"/>
                </a:cxn>
                <a:cxn ang="0">
                  <a:pos x="34" y="44"/>
                </a:cxn>
                <a:cxn ang="0">
                  <a:pos x="44" y="64"/>
                </a:cxn>
                <a:cxn ang="0">
                  <a:pos x="64" y="72"/>
                </a:cxn>
                <a:cxn ang="0">
                  <a:pos x="71" y="51"/>
                </a:cxn>
                <a:cxn ang="0">
                  <a:pos x="102" y="38"/>
                </a:cxn>
                <a:cxn ang="0">
                  <a:pos x="71" y="23"/>
                </a:cxn>
                <a:cxn ang="0">
                  <a:pos x="74" y="0"/>
                </a:cxn>
                <a:cxn ang="0">
                  <a:pos x="44" y="6"/>
                </a:cxn>
                <a:cxn ang="0">
                  <a:pos x="0" y="10"/>
                </a:cxn>
                <a:cxn ang="0">
                  <a:pos x="2" y="25"/>
                </a:cxn>
              </a:cxnLst>
              <a:rect l="0" t="0" r="r" b="b"/>
              <a:pathLst>
                <a:path w="103" h="73">
                  <a:moveTo>
                    <a:pt x="2" y="25"/>
                  </a:moveTo>
                  <a:lnTo>
                    <a:pt x="34" y="44"/>
                  </a:lnTo>
                  <a:lnTo>
                    <a:pt x="44" y="64"/>
                  </a:lnTo>
                  <a:lnTo>
                    <a:pt x="64" y="72"/>
                  </a:lnTo>
                  <a:lnTo>
                    <a:pt x="71" y="51"/>
                  </a:lnTo>
                  <a:lnTo>
                    <a:pt x="102" y="38"/>
                  </a:lnTo>
                  <a:lnTo>
                    <a:pt x="71" y="23"/>
                  </a:lnTo>
                  <a:lnTo>
                    <a:pt x="74" y="0"/>
                  </a:lnTo>
                  <a:lnTo>
                    <a:pt x="44" y="6"/>
                  </a:lnTo>
                  <a:lnTo>
                    <a:pt x="0" y="10"/>
                  </a:lnTo>
                  <a:lnTo>
                    <a:pt x="2" y="25"/>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88" name="Freeform 52"/>
            <p:cNvSpPr>
              <a:spLocks/>
            </p:cNvSpPr>
            <p:nvPr/>
          </p:nvSpPr>
          <p:spPr bwMode="auto">
            <a:xfrm>
              <a:off x="2823" y="2421"/>
              <a:ext cx="625" cy="718"/>
            </a:xfrm>
            <a:custGeom>
              <a:avLst/>
              <a:gdLst/>
              <a:ahLst/>
              <a:cxnLst>
                <a:cxn ang="0">
                  <a:pos x="170" y="26"/>
                </a:cxn>
                <a:cxn ang="0">
                  <a:pos x="30" y="28"/>
                </a:cxn>
                <a:cxn ang="0">
                  <a:pos x="0" y="71"/>
                </a:cxn>
                <a:cxn ang="0">
                  <a:pos x="62" y="58"/>
                </a:cxn>
                <a:cxn ang="0">
                  <a:pos x="134" y="38"/>
                </a:cxn>
                <a:cxn ang="0">
                  <a:pos x="199" y="71"/>
                </a:cxn>
                <a:cxn ang="0">
                  <a:pos x="146" y="132"/>
                </a:cxn>
                <a:cxn ang="0">
                  <a:pos x="154" y="177"/>
                </a:cxn>
                <a:cxn ang="0">
                  <a:pos x="208" y="130"/>
                </a:cxn>
                <a:cxn ang="0">
                  <a:pos x="252" y="132"/>
                </a:cxn>
                <a:cxn ang="0">
                  <a:pos x="339" y="142"/>
                </a:cxn>
                <a:cxn ang="0">
                  <a:pos x="436" y="181"/>
                </a:cxn>
                <a:cxn ang="0">
                  <a:pos x="466" y="229"/>
                </a:cxn>
                <a:cxn ang="0">
                  <a:pos x="457" y="272"/>
                </a:cxn>
                <a:cxn ang="0">
                  <a:pos x="386" y="288"/>
                </a:cxn>
                <a:cxn ang="0">
                  <a:pos x="329" y="307"/>
                </a:cxn>
                <a:cxn ang="0">
                  <a:pos x="489" y="318"/>
                </a:cxn>
                <a:cxn ang="0">
                  <a:pos x="579" y="378"/>
                </a:cxn>
                <a:cxn ang="0">
                  <a:pos x="579" y="506"/>
                </a:cxn>
                <a:cxn ang="0">
                  <a:pos x="529" y="541"/>
                </a:cxn>
                <a:cxn ang="0">
                  <a:pos x="555" y="560"/>
                </a:cxn>
                <a:cxn ang="0">
                  <a:pos x="597" y="618"/>
                </a:cxn>
                <a:cxn ang="0">
                  <a:pos x="552" y="682"/>
                </a:cxn>
                <a:cxn ang="0">
                  <a:pos x="431" y="701"/>
                </a:cxn>
                <a:cxn ang="0">
                  <a:pos x="305" y="655"/>
                </a:cxn>
                <a:cxn ang="0">
                  <a:pos x="249" y="671"/>
                </a:cxn>
                <a:cxn ang="0">
                  <a:pos x="400" y="713"/>
                </a:cxn>
                <a:cxn ang="0">
                  <a:pos x="569" y="697"/>
                </a:cxn>
                <a:cxn ang="0">
                  <a:pos x="624" y="632"/>
                </a:cxn>
                <a:cxn ang="0">
                  <a:pos x="605" y="553"/>
                </a:cxn>
                <a:cxn ang="0">
                  <a:pos x="600" y="513"/>
                </a:cxn>
                <a:cxn ang="0">
                  <a:pos x="608" y="385"/>
                </a:cxn>
                <a:cxn ang="0">
                  <a:pos x="537" y="307"/>
                </a:cxn>
                <a:cxn ang="0">
                  <a:pos x="502" y="240"/>
                </a:cxn>
                <a:cxn ang="0">
                  <a:pos x="427" y="145"/>
                </a:cxn>
                <a:cxn ang="0">
                  <a:pos x="315" y="117"/>
                </a:cxn>
                <a:cxn ang="0">
                  <a:pos x="252" y="90"/>
                </a:cxn>
                <a:cxn ang="0">
                  <a:pos x="302" y="0"/>
                </a:cxn>
                <a:cxn ang="0">
                  <a:pos x="213" y="40"/>
                </a:cxn>
              </a:cxnLst>
              <a:rect l="0" t="0" r="r" b="b"/>
              <a:pathLst>
                <a:path w="625" h="718">
                  <a:moveTo>
                    <a:pt x="213" y="40"/>
                  </a:moveTo>
                  <a:lnTo>
                    <a:pt x="170" y="26"/>
                  </a:lnTo>
                  <a:lnTo>
                    <a:pt x="65" y="13"/>
                  </a:lnTo>
                  <a:lnTo>
                    <a:pt x="30" y="28"/>
                  </a:lnTo>
                  <a:lnTo>
                    <a:pt x="0" y="48"/>
                  </a:lnTo>
                  <a:lnTo>
                    <a:pt x="0" y="71"/>
                  </a:lnTo>
                  <a:lnTo>
                    <a:pt x="27" y="78"/>
                  </a:lnTo>
                  <a:lnTo>
                    <a:pt x="62" y="58"/>
                  </a:lnTo>
                  <a:lnTo>
                    <a:pt x="99" y="38"/>
                  </a:lnTo>
                  <a:lnTo>
                    <a:pt x="134" y="38"/>
                  </a:lnTo>
                  <a:lnTo>
                    <a:pt x="170" y="52"/>
                  </a:lnTo>
                  <a:lnTo>
                    <a:pt x="199" y="71"/>
                  </a:lnTo>
                  <a:lnTo>
                    <a:pt x="199" y="80"/>
                  </a:lnTo>
                  <a:lnTo>
                    <a:pt x="146" y="132"/>
                  </a:lnTo>
                  <a:lnTo>
                    <a:pt x="136" y="165"/>
                  </a:lnTo>
                  <a:lnTo>
                    <a:pt x="154" y="177"/>
                  </a:lnTo>
                  <a:lnTo>
                    <a:pt x="187" y="162"/>
                  </a:lnTo>
                  <a:lnTo>
                    <a:pt x="208" y="130"/>
                  </a:lnTo>
                  <a:lnTo>
                    <a:pt x="226" y="117"/>
                  </a:lnTo>
                  <a:lnTo>
                    <a:pt x="252" y="132"/>
                  </a:lnTo>
                  <a:lnTo>
                    <a:pt x="276" y="138"/>
                  </a:lnTo>
                  <a:lnTo>
                    <a:pt x="339" y="142"/>
                  </a:lnTo>
                  <a:lnTo>
                    <a:pt x="400" y="158"/>
                  </a:lnTo>
                  <a:lnTo>
                    <a:pt x="436" y="181"/>
                  </a:lnTo>
                  <a:lnTo>
                    <a:pt x="457" y="203"/>
                  </a:lnTo>
                  <a:lnTo>
                    <a:pt x="466" y="229"/>
                  </a:lnTo>
                  <a:lnTo>
                    <a:pt x="463" y="253"/>
                  </a:lnTo>
                  <a:lnTo>
                    <a:pt x="457" y="272"/>
                  </a:lnTo>
                  <a:lnTo>
                    <a:pt x="436" y="280"/>
                  </a:lnTo>
                  <a:lnTo>
                    <a:pt x="386" y="288"/>
                  </a:lnTo>
                  <a:lnTo>
                    <a:pt x="329" y="298"/>
                  </a:lnTo>
                  <a:lnTo>
                    <a:pt x="329" y="307"/>
                  </a:lnTo>
                  <a:lnTo>
                    <a:pt x="403" y="307"/>
                  </a:lnTo>
                  <a:lnTo>
                    <a:pt x="489" y="318"/>
                  </a:lnTo>
                  <a:lnTo>
                    <a:pt x="545" y="344"/>
                  </a:lnTo>
                  <a:lnTo>
                    <a:pt x="579" y="378"/>
                  </a:lnTo>
                  <a:lnTo>
                    <a:pt x="590" y="448"/>
                  </a:lnTo>
                  <a:lnTo>
                    <a:pt x="579" y="506"/>
                  </a:lnTo>
                  <a:lnTo>
                    <a:pt x="555" y="526"/>
                  </a:lnTo>
                  <a:lnTo>
                    <a:pt x="529" y="541"/>
                  </a:lnTo>
                  <a:lnTo>
                    <a:pt x="510" y="551"/>
                  </a:lnTo>
                  <a:lnTo>
                    <a:pt x="555" y="560"/>
                  </a:lnTo>
                  <a:lnTo>
                    <a:pt x="587" y="584"/>
                  </a:lnTo>
                  <a:lnTo>
                    <a:pt x="597" y="618"/>
                  </a:lnTo>
                  <a:lnTo>
                    <a:pt x="582" y="662"/>
                  </a:lnTo>
                  <a:lnTo>
                    <a:pt x="552" y="682"/>
                  </a:lnTo>
                  <a:lnTo>
                    <a:pt x="502" y="701"/>
                  </a:lnTo>
                  <a:lnTo>
                    <a:pt x="431" y="701"/>
                  </a:lnTo>
                  <a:lnTo>
                    <a:pt x="355" y="684"/>
                  </a:lnTo>
                  <a:lnTo>
                    <a:pt x="305" y="655"/>
                  </a:lnTo>
                  <a:lnTo>
                    <a:pt x="268" y="636"/>
                  </a:lnTo>
                  <a:lnTo>
                    <a:pt x="249" y="671"/>
                  </a:lnTo>
                  <a:lnTo>
                    <a:pt x="270" y="694"/>
                  </a:lnTo>
                  <a:lnTo>
                    <a:pt x="400" y="713"/>
                  </a:lnTo>
                  <a:lnTo>
                    <a:pt x="498" y="717"/>
                  </a:lnTo>
                  <a:lnTo>
                    <a:pt x="569" y="697"/>
                  </a:lnTo>
                  <a:lnTo>
                    <a:pt x="605" y="668"/>
                  </a:lnTo>
                  <a:lnTo>
                    <a:pt x="624" y="632"/>
                  </a:lnTo>
                  <a:lnTo>
                    <a:pt x="617" y="586"/>
                  </a:lnTo>
                  <a:lnTo>
                    <a:pt x="605" y="553"/>
                  </a:lnTo>
                  <a:lnTo>
                    <a:pt x="587" y="541"/>
                  </a:lnTo>
                  <a:lnTo>
                    <a:pt x="600" y="513"/>
                  </a:lnTo>
                  <a:lnTo>
                    <a:pt x="614" y="461"/>
                  </a:lnTo>
                  <a:lnTo>
                    <a:pt x="608" y="385"/>
                  </a:lnTo>
                  <a:lnTo>
                    <a:pt x="582" y="344"/>
                  </a:lnTo>
                  <a:lnTo>
                    <a:pt x="537" y="307"/>
                  </a:lnTo>
                  <a:lnTo>
                    <a:pt x="489" y="280"/>
                  </a:lnTo>
                  <a:lnTo>
                    <a:pt x="502" y="240"/>
                  </a:lnTo>
                  <a:lnTo>
                    <a:pt x="481" y="177"/>
                  </a:lnTo>
                  <a:lnTo>
                    <a:pt x="427" y="145"/>
                  </a:lnTo>
                  <a:lnTo>
                    <a:pt x="374" y="132"/>
                  </a:lnTo>
                  <a:lnTo>
                    <a:pt x="315" y="117"/>
                  </a:lnTo>
                  <a:lnTo>
                    <a:pt x="276" y="110"/>
                  </a:lnTo>
                  <a:lnTo>
                    <a:pt x="252" y="90"/>
                  </a:lnTo>
                  <a:lnTo>
                    <a:pt x="252" y="78"/>
                  </a:lnTo>
                  <a:lnTo>
                    <a:pt x="302" y="0"/>
                  </a:lnTo>
                  <a:lnTo>
                    <a:pt x="226" y="54"/>
                  </a:lnTo>
                  <a:lnTo>
                    <a:pt x="213" y="4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89" name="Freeform 53"/>
            <p:cNvSpPr>
              <a:spLocks/>
            </p:cNvSpPr>
            <p:nvPr/>
          </p:nvSpPr>
          <p:spPr bwMode="auto">
            <a:xfrm>
              <a:off x="3394" y="2507"/>
              <a:ext cx="170" cy="76"/>
            </a:xfrm>
            <a:custGeom>
              <a:avLst/>
              <a:gdLst/>
              <a:ahLst/>
              <a:cxnLst>
                <a:cxn ang="0">
                  <a:pos x="18" y="64"/>
                </a:cxn>
                <a:cxn ang="0">
                  <a:pos x="145" y="0"/>
                </a:cxn>
                <a:cxn ang="0">
                  <a:pos x="169" y="7"/>
                </a:cxn>
                <a:cxn ang="0">
                  <a:pos x="163" y="23"/>
                </a:cxn>
                <a:cxn ang="0">
                  <a:pos x="0" y="75"/>
                </a:cxn>
                <a:cxn ang="0">
                  <a:pos x="18" y="64"/>
                </a:cxn>
              </a:cxnLst>
              <a:rect l="0" t="0" r="r" b="b"/>
              <a:pathLst>
                <a:path w="170" h="76">
                  <a:moveTo>
                    <a:pt x="18" y="64"/>
                  </a:moveTo>
                  <a:lnTo>
                    <a:pt x="145" y="0"/>
                  </a:lnTo>
                  <a:lnTo>
                    <a:pt x="169" y="7"/>
                  </a:lnTo>
                  <a:lnTo>
                    <a:pt x="163" y="23"/>
                  </a:lnTo>
                  <a:lnTo>
                    <a:pt x="0" y="75"/>
                  </a:lnTo>
                  <a:lnTo>
                    <a:pt x="18" y="6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0" name="Freeform 54"/>
            <p:cNvSpPr>
              <a:spLocks/>
            </p:cNvSpPr>
            <p:nvPr/>
          </p:nvSpPr>
          <p:spPr bwMode="auto">
            <a:xfrm>
              <a:off x="3091" y="3336"/>
              <a:ext cx="164" cy="199"/>
            </a:xfrm>
            <a:custGeom>
              <a:avLst/>
              <a:gdLst/>
              <a:ahLst/>
              <a:cxnLst>
                <a:cxn ang="0">
                  <a:pos x="163" y="198"/>
                </a:cxn>
                <a:cxn ang="0">
                  <a:pos x="101" y="71"/>
                </a:cxn>
                <a:cxn ang="0">
                  <a:pos x="36" y="0"/>
                </a:cxn>
                <a:cxn ang="0">
                  <a:pos x="9" y="0"/>
                </a:cxn>
                <a:cxn ang="0">
                  <a:pos x="0" y="19"/>
                </a:cxn>
                <a:cxn ang="0">
                  <a:pos x="54" y="64"/>
                </a:cxn>
                <a:cxn ang="0">
                  <a:pos x="107" y="126"/>
                </a:cxn>
                <a:cxn ang="0">
                  <a:pos x="163" y="198"/>
                </a:cxn>
              </a:cxnLst>
              <a:rect l="0" t="0" r="r" b="b"/>
              <a:pathLst>
                <a:path w="164" h="199">
                  <a:moveTo>
                    <a:pt x="163" y="198"/>
                  </a:moveTo>
                  <a:lnTo>
                    <a:pt x="101" y="71"/>
                  </a:lnTo>
                  <a:lnTo>
                    <a:pt x="36" y="0"/>
                  </a:lnTo>
                  <a:lnTo>
                    <a:pt x="9" y="0"/>
                  </a:lnTo>
                  <a:lnTo>
                    <a:pt x="0" y="19"/>
                  </a:lnTo>
                  <a:lnTo>
                    <a:pt x="54" y="64"/>
                  </a:lnTo>
                  <a:lnTo>
                    <a:pt x="107" y="126"/>
                  </a:lnTo>
                  <a:lnTo>
                    <a:pt x="163" y="19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1" name="Freeform 55"/>
            <p:cNvSpPr>
              <a:spLocks/>
            </p:cNvSpPr>
            <p:nvPr/>
          </p:nvSpPr>
          <p:spPr bwMode="auto">
            <a:xfrm>
              <a:off x="2169" y="3024"/>
              <a:ext cx="878" cy="531"/>
            </a:xfrm>
            <a:custGeom>
              <a:avLst/>
              <a:gdLst/>
              <a:ahLst/>
              <a:cxnLst>
                <a:cxn ang="0">
                  <a:pos x="851" y="73"/>
                </a:cxn>
                <a:cxn ang="0">
                  <a:pos x="877" y="177"/>
                </a:cxn>
                <a:cxn ang="0">
                  <a:pos x="825" y="249"/>
                </a:cxn>
                <a:cxn ang="0">
                  <a:pos x="722" y="247"/>
                </a:cxn>
                <a:cxn ang="0">
                  <a:pos x="748" y="376"/>
                </a:cxn>
                <a:cxn ang="0">
                  <a:pos x="694" y="470"/>
                </a:cxn>
                <a:cxn ang="0">
                  <a:pos x="606" y="515"/>
                </a:cxn>
                <a:cxn ang="0">
                  <a:pos x="429" y="530"/>
                </a:cxn>
                <a:cxn ang="0">
                  <a:pos x="252" y="515"/>
                </a:cxn>
                <a:cxn ang="0">
                  <a:pos x="151" y="436"/>
                </a:cxn>
                <a:cxn ang="0">
                  <a:pos x="83" y="366"/>
                </a:cxn>
                <a:cxn ang="0">
                  <a:pos x="12" y="295"/>
                </a:cxn>
                <a:cxn ang="0">
                  <a:pos x="0" y="197"/>
                </a:cxn>
                <a:cxn ang="0">
                  <a:pos x="71" y="136"/>
                </a:cxn>
                <a:cxn ang="0">
                  <a:pos x="62" y="177"/>
                </a:cxn>
                <a:cxn ang="0">
                  <a:pos x="30" y="262"/>
                </a:cxn>
                <a:cxn ang="0">
                  <a:pos x="80" y="331"/>
                </a:cxn>
                <a:cxn ang="0">
                  <a:pos x="178" y="318"/>
                </a:cxn>
                <a:cxn ang="0">
                  <a:pos x="241" y="312"/>
                </a:cxn>
                <a:cxn ang="0">
                  <a:pos x="154" y="378"/>
                </a:cxn>
                <a:cxn ang="0">
                  <a:pos x="189" y="444"/>
                </a:cxn>
                <a:cxn ang="0">
                  <a:pos x="305" y="500"/>
                </a:cxn>
                <a:cxn ang="0">
                  <a:pos x="363" y="461"/>
                </a:cxn>
                <a:cxn ang="0">
                  <a:pos x="400" y="502"/>
                </a:cxn>
                <a:cxn ang="0">
                  <a:pos x="500" y="513"/>
                </a:cxn>
                <a:cxn ang="0">
                  <a:pos x="614" y="480"/>
                </a:cxn>
                <a:cxn ang="0">
                  <a:pos x="704" y="424"/>
                </a:cxn>
                <a:cxn ang="0">
                  <a:pos x="712" y="347"/>
                </a:cxn>
                <a:cxn ang="0">
                  <a:pos x="701" y="262"/>
                </a:cxn>
                <a:cxn ang="0">
                  <a:pos x="659" y="190"/>
                </a:cxn>
                <a:cxn ang="0">
                  <a:pos x="736" y="220"/>
                </a:cxn>
                <a:cxn ang="0">
                  <a:pos x="801" y="229"/>
                </a:cxn>
                <a:cxn ang="0">
                  <a:pos x="851" y="190"/>
                </a:cxn>
                <a:cxn ang="0">
                  <a:pos x="836" y="112"/>
                </a:cxn>
                <a:cxn ang="0">
                  <a:pos x="789" y="21"/>
                </a:cxn>
                <a:cxn ang="0">
                  <a:pos x="798" y="0"/>
                </a:cxn>
              </a:cxnLst>
              <a:rect l="0" t="0" r="r" b="b"/>
              <a:pathLst>
                <a:path w="878" h="531">
                  <a:moveTo>
                    <a:pt x="798" y="0"/>
                  </a:moveTo>
                  <a:lnTo>
                    <a:pt x="851" y="73"/>
                  </a:lnTo>
                  <a:lnTo>
                    <a:pt x="864" y="123"/>
                  </a:lnTo>
                  <a:lnTo>
                    <a:pt x="877" y="177"/>
                  </a:lnTo>
                  <a:lnTo>
                    <a:pt x="864" y="229"/>
                  </a:lnTo>
                  <a:lnTo>
                    <a:pt x="825" y="249"/>
                  </a:lnTo>
                  <a:lnTo>
                    <a:pt x="775" y="255"/>
                  </a:lnTo>
                  <a:lnTo>
                    <a:pt x="722" y="247"/>
                  </a:lnTo>
                  <a:lnTo>
                    <a:pt x="745" y="295"/>
                  </a:lnTo>
                  <a:lnTo>
                    <a:pt x="748" y="376"/>
                  </a:lnTo>
                  <a:lnTo>
                    <a:pt x="736" y="430"/>
                  </a:lnTo>
                  <a:lnTo>
                    <a:pt x="694" y="470"/>
                  </a:lnTo>
                  <a:lnTo>
                    <a:pt x="651" y="494"/>
                  </a:lnTo>
                  <a:lnTo>
                    <a:pt x="606" y="515"/>
                  </a:lnTo>
                  <a:lnTo>
                    <a:pt x="542" y="526"/>
                  </a:lnTo>
                  <a:lnTo>
                    <a:pt x="429" y="530"/>
                  </a:lnTo>
                  <a:lnTo>
                    <a:pt x="340" y="530"/>
                  </a:lnTo>
                  <a:lnTo>
                    <a:pt x="252" y="515"/>
                  </a:lnTo>
                  <a:lnTo>
                    <a:pt x="181" y="476"/>
                  </a:lnTo>
                  <a:lnTo>
                    <a:pt x="151" y="436"/>
                  </a:lnTo>
                  <a:lnTo>
                    <a:pt x="136" y="386"/>
                  </a:lnTo>
                  <a:lnTo>
                    <a:pt x="83" y="366"/>
                  </a:lnTo>
                  <a:lnTo>
                    <a:pt x="30" y="331"/>
                  </a:lnTo>
                  <a:lnTo>
                    <a:pt x="12" y="295"/>
                  </a:lnTo>
                  <a:lnTo>
                    <a:pt x="0" y="249"/>
                  </a:lnTo>
                  <a:lnTo>
                    <a:pt x="0" y="197"/>
                  </a:lnTo>
                  <a:lnTo>
                    <a:pt x="27" y="136"/>
                  </a:lnTo>
                  <a:lnTo>
                    <a:pt x="71" y="136"/>
                  </a:lnTo>
                  <a:lnTo>
                    <a:pt x="80" y="156"/>
                  </a:lnTo>
                  <a:lnTo>
                    <a:pt x="62" y="177"/>
                  </a:lnTo>
                  <a:lnTo>
                    <a:pt x="39" y="203"/>
                  </a:lnTo>
                  <a:lnTo>
                    <a:pt x="30" y="262"/>
                  </a:lnTo>
                  <a:lnTo>
                    <a:pt x="39" y="299"/>
                  </a:lnTo>
                  <a:lnTo>
                    <a:pt x="80" y="331"/>
                  </a:lnTo>
                  <a:lnTo>
                    <a:pt x="125" y="331"/>
                  </a:lnTo>
                  <a:lnTo>
                    <a:pt x="178" y="318"/>
                  </a:lnTo>
                  <a:lnTo>
                    <a:pt x="249" y="285"/>
                  </a:lnTo>
                  <a:lnTo>
                    <a:pt x="241" y="312"/>
                  </a:lnTo>
                  <a:lnTo>
                    <a:pt x="163" y="351"/>
                  </a:lnTo>
                  <a:lnTo>
                    <a:pt x="154" y="378"/>
                  </a:lnTo>
                  <a:lnTo>
                    <a:pt x="172" y="409"/>
                  </a:lnTo>
                  <a:lnTo>
                    <a:pt x="189" y="444"/>
                  </a:lnTo>
                  <a:lnTo>
                    <a:pt x="234" y="483"/>
                  </a:lnTo>
                  <a:lnTo>
                    <a:pt x="305" y="500"/>
                  </a:lnTo>
                  <a:lnTo>
                    <a:pt x="349" y="488"/>
                  </a:lnTo>
                  <a:lnTo>
                    <a:pt x="363" y="461"/>
                  </a:lnTo>
                  <a:lnTo>
                    <a:pt x="382" y="461"/>
                  </a:lnTo>
                  <a:lnTo>
                    <a:pt x="400" y="502"/>
                  </a:lnTo>
                  <a:lnTo>
                    <a:pt x="444" y="513"/>
                  </a:lnTo>
                  <a:lnTo>
                    <a:pt x="500" y="513"/>
                  </a:lnTo>
                  <a:lnTo>
                    <a:pt x="563" y="502"/>
                  </a:lnTo>
                  <a:lnTo>
                    <a:pt x="614" y="480"/>
                  </a:lnTo>
                  <a:lnTo>
                    <a:pt x="677" y="455"/>
                  </a:lnTo>
                  <a:lnTo>
                    <a:pt x="704" y="424"/>
                  </a:lnTo>
                  <a:lnTo>
                    <a:pt x="712" y="390"/>
                  </a:lnTo>
                  <a:lnTo>
                    <a:pt x="712" y="347"/>
                  </a:lnTo>
                  <a:lnTo>
                    <a:pt x="709" y="299"/>
                  </a:lnTo>
                  <a:lnTo>
                    <a:pt x="701" y="262"/>
                  </a:lnTo>
                  <a:lnTo>
                    <a:pt x="683" y="233"/>
                  </a:lnTo>
                  <a:lnTo>
                    <a:pt x="659" y="190"/>
                  </a:lnTo>
                  <a:lnTo>
                    <a:pt x="674" y="181"/>
                  </a:lnTo>
                  <a:lnTo>
                    <a:pt x="736" y="220"/>
                  </a:lnTo>
                  <a:lnTo>
                    <a:pt x="765" y="229"/>
                  </a:lnTo>
                  <a:lnTo>
                    <a:pt x="801" y="229"/>
                  </a:lnTo>
                  <a:lnTo>
                    <a:pt x="828" y="216"/>
                  </a:lnTo>
                  <a:lnTo>
                    <a:pt x="851" y="190"/>
                  </a:lnTo>
                  <a:lnTo>
                    <a:pt x="846" y="151"/>
                  </a:lnTo>
                  <a:lnTo>
                    <a:pt x="836" y="112"/>
                  </a:lnTo>
                  <a:lnTo>
                    <a:pt x="810" y="64"/>
                  </a:lnTo>
                  <a:lnTo>
                    <a:pt x="789" y="21"/>
                  </a:lnTo>
                  <a:lnTo>
                    <a:pt x="780" y="0"/>
                  </a:lnTo>
                  <a:lnTo>
                    <a:pt x="798"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2" name="Freeform 56"/>
            <p:cNvSpPr>
              <a:spLocks/>
            </p:cNvSpPr>
            <p:nvPr/>
          </p:nvSpPr>
          <p:spPr bwMode="auto">
            <a:xfrm>
              <a:off x="2650" y="2064"/>
              <a:ext cx="160" cy="249"/>
            </a:xfrm>
            <a:custGeom>
              <a:avLst/>
              <a:gdLst/>
              <a:ahLst/>
              <a:cxnLst>
                <a:cxn ang="0">
                  <a:pos x="5" y="214"/>
                </a:cxn>
                <a:cxn ang="0">
                  <a:pos x="54" y="112"/>
                </a:cxn>
                <a:cxn ang="0">
                  <a:pos x="107" y="38"/>
                </a:cxn>
                <a:cxn ang="0">
                  <a:pos x="159" y="0"/>
                </a:cxn>
                <a:cxn ang="0">
                  <a:pos x="125" y="54"/>
                </a:cxn>
                <a:cxn ang="0">
                  <a:pos x="80" y="135"/>
                </a:cxn>
                <a:cxn ang="0">
                  <a:pos x="54" y="208"/>
                </a:cxn>
                <a:cxn ang="0">
                  <a:pos x="32" y="242"/>
                </a:cxn>
                <a:cxn ang="0">
                  <a:pos x="5" y="248"/>
                </a:cxn>
                <a:cxn ang="0">
                  <a:pos x="0" y="227"/>
                </a:cxn>
                <a:cxn ang="0">
                  <a:pos x="5" y="214"/>
                </a:cxn>
              </a:cxnLst>
              <a:rect l="0" t="0" r="r" b="b"/>
              <a:pathLst>
                <a:path w="160" h="249">
                  <a:moveTo>
                    <a:pt x="5" y="214"/>
                  </a:moveTo>
                  <a:lnTo>
                    <a:pt x="54" y="112"/>
                  </a:lnTo>
                  <a:lnTo>
                    <a:pt x="107" y="38"/>
                  </a:lnTo>
                  <a:lnTo>
                    <a:pt x="159" y="0"/>
                  </a:lnTo>
                  <a:lnTo>
                    <a:pt x="125" y="54"/>
                  </a:lnTo>
                  <a:lnTo>
                    <a:pt x="80" y="135"/>
                  </a:lnTo>
                  <a:lnTo>
                    <a:pt x="54" y="208"/>
                  </a:lnTo>
                  <a:lnTo>
                    <a:pt x="32" y="242"/>
                  </a:lnTo>
                  <a:lnTo>
                    <a:pt x="5" y="248"/>
                  </a:lnTo>
                  <a:lnTo>
                    <a:pt x="0" y="227"/>
                  </a:lnTo>
                  <a:lnTo>
                    <a:pt x="5" y="2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3" name="Freeform 57"/>
            <p:cNvSpPr>
              <a:spLocks/>
            </p:cNvSpPr>
            <p:nvPr/>
          </p:nvSpPr>
          <p:spPr bwMode="auto">
            <a:xfrm>
              <a:off x="2646" y="2389"/>
              <a:ext cx="73" cy="38"/>
            </a:xfrm>
            <a:custGeom>
              <a:avLst/>
              <a:gdLst/>
              <a:ahLst/>
              <a:cxnLst>
                <a:cxn ang="0">
                  <a:pos x="72" y="14"/>
                </a:cxn>
                <a:cxn ang="0">
                  <a:pos x="48" y="0"/>
                </a:cxn>
                <a:cxn ang="0">
                  <a:pos x="8" y="0"/>
                </a:cxn>
                <a:cxn ang="0">
                  <a:pos x="0" y="18"/>
                </a:cxn>
                <a:cxn ang="0">
                  <a:pos x="18" y="37"/>
                </a:cxn>
                <a:cxn ang="0">
                  <a:pos x="55" y="37"/>
                </a:cxn>
                <a:cxn ang="0">
                  <a:pos x="72" y="14"/>
                </a:cxn>
              </a:cxnLst>
              <a:rect l="0" t="0" r="r" b="b"/>
              <a:pathLst>
                <a:path w="73" h="38">
                  <a:moveTo>
                    <a:pt x="72" y="14"/>
                  </a:moveTo>
                  <a:lnTo>
                    <a:pt x="48" y="0"/>
                  </a:lnTo>
                  <a:lnTo>
                    <a:pt x="8" y="0"/>
                  </a:lnTo>
                  <a:lnTo>
                    <a:pt x="0" y="18"/>
                  </a:lnTo>
                  <a:lnTo>
                    <a:pt x="18" y="37"/>
                  </a:lnTo>
                  <a:lnTo>
                    <a:pt x="55" y="37"/>
                  </a:lnTo>
                  <a:lnTo>
                    <a:pt x="72" y="14"/>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4" name="Oval 58"/>
            <p:cNvSpPr>
              <a:spLocks noChangeArrowheads="1"/>
            </p:cNvSpPr>
            <p:nvPr/>
          </p:nvSpPr>
          <p:spPr bwMode="auto">
            <a:xfrm>
              <a:off x="3165" y="2132"/>
              <a:ext cx="67" cy="31"/>
            </a:xfrm>
            <a:prstGeom prst="ellipse">
              <a:avLst/>
            </a:prstGeom>
            <a:solidFill>
              <a:srgbClr val="CECECE"/>
            </a:solidFill>
            <a:ln w="12700">
              <a:solidFill>
                <a:srgbClr val="CECECE"/>
              </a:solidFill>
              <a:round/>
              <a:headEnd/>
              <a:tailEnd/>
            </a:ln>
            <a:effectLst>
              <a:outerShdw dist="80322" dir="1106097" algn="ctr" rotWithShape="0">
                <a:schemeClr val="bg2"/>
              </a:outerShdw>
            </a:effectLst>
          </p:spPr>
          <p:txBody>
            <a:bodyPr wrap="none" anchor="ctr"/>
            <a:lstStyle/>
            <a:p>
              <a:pPr>
                <a:defRPr/>
              </a:pPr>
              <a:endParaRPr lang="en-US"/>
            </a:p>
          </p:txBody>
        </p:sp>
        <p:sp>
          <p:nvSpPr>
            <p:cNvPr id="295995" name="Freeform 59"/>
            <p:cNvSpPr>
              <a:spLocks/>
            </p:cNvSpPr>
            <p:nvPr/>
          </p:nvSpPr>
          <p:spPr bwMode="auto">
            <a:xfrm>
              <a:off x="3663" y="2246"/>
              <a:ext cx="82" cy="47"/>
            </a:xfrm>
            <a:custGeom>
              <a:avLst/>
              <a:gdLst/>
              <a:ahLst/>
              <a:cxnLst>
                <a:cxn ang="0">
                  <a:pos x="51" y="6"/>
                </a:cxn>
                <a:cxn ang="0">
                  <a:pos x="27" y="0"/>
                </a:cxn>
                <a:cxn ang="0">
                  <a:pos x="15" y="2"/>
                </a:cxn>
                <a:cxn ang="0">
                  <a:pos x="0" y="28"/>
                </a:cxn>
                <a:cxn ang="0">
                  <a:pos x="27" y="46"/>
                </a:cxn>
                <a:cxn ang="0">
                  <a:pos x="81" y="26"/>
                </a:cxn>
                <a:cxn ang="0">
                  <a:pos x="71" y="13"/>
                </a:cxn>
                <a:cxn ang="0">
                  <a:pos x="51" y="6"/>
                </a:cxn>
              </a:cxnLst>
              <a:rect l="0" t="0" r="r" b="b"/>
              <a:pathLst>
                <a:path w="82" h="47">
                  <a:moveTo>
                    <a:pt x="51" y="6"/>
                  </a:moveTo>
                  <a:lnTo>
                    <a:pt x="27" y="0"/>
                  </a:lnTo>
                  <a:lnTo>
                    <a:pt x="15" y="2"/>
                  </a:lnTo>
                  <a:lnTo>
                    <a:pt x="0" y="28"/>
                  </a:lnTo>
                  <a:lnTo>
                    <a:pt x="27" y="46"/>
                  </a:lnTo>
                  <a:lnTo>
                    <a:pt x="81" y="26"/>
                  </a:lnTo>
                  <a:lnTo>
                    <a:pt x="71" y="13"/>
                  </a:lnTo>
                  <a:lnTo>
                    <a:pt x="51" y="6"/>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6" name="Freeform 60"/>
            <p:cNvSpPr>
              <a:spLocks/>
            </p:cNvSpPr>
            <p:nvPr/>
          </p:nvSpPr>
          <p:spPr bwMode="auto">
            <a:xfrm>
              <a:off x="3151" y="2370"/>
              <a:ext cx="53" cy="39"/>
            </a:xfrm>
            <a:custGeom>
              <a:avLst/>
              <a:gdLst/>
              <a:ahLst/>
              <a:cxnLst>
                <a:cxn ang="0">
                  <a:pos x="52" y="0"/>
                </a:cxn>
                <a:cxn ang="0">
                  <a:pos x="16" y="5"/>
                </a:cxn>
                <a:cxn ang="0">
                  <a:pos x="0" y="38"/>
                </a:cxn>
                <a:cxn ang="0">
                  <a:pos x="52" y="0"/>
                </a:cxn>
              </a:cxnLst>
              <a:rect l="0" t="0" r="r" b="b"/>
              <a:pathLst>
                <a:path w="53" h="39">
                  <a:moveTo>
                    <a:pt x="52" y="0"/>
                  </a:moveTo>
                  <a:lnTo>
                    <a:pt x="16" y="5"/>
                  </a:lnTo>
                  <a:lnTo>
                    <a:pt x="0" y="38"/>
                  </a:lnTo>
                  <a:lnTo>
                    <a:pt x="52" y="0"/>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7" name="Freeform 61"/>
            <p:cNvSpPr>
              <a:spLocks/>
            </p:cNvSpPr>
            <p:nvPr/>
          </p:nvSpPr>
          <p:spPr bwMode="auto">
            <a:xfrm>
              <a:off x="1725" y="2301"/>
              <a:ext cx="648" cy="767"/>
            </a:xfrm>
            <a:custGeom>
              <a:avLst/>
              <a:gdLst/>
              <a:ahLst/>
              <a:cxnLst>
                <a:cxn ang="0">
                  <a:pos x="124" y="700"/>
                </a:cxn>
                <a:cxn ang="0">
                  <a:pos x="230" y="766"/>
                </a:cxn>
                <a:cxn ang="0">
                  <a:pos x="292" y="745"/>
                </a:cxn>
                <a:cxn ang="0">
                  <a:pos x="234" y="726"/>
                </a:cxn>
                <a:cxn ang="0">
                  <a:pos x="163" y="706"/>
                </a:cxn>
                <a:cxn ang="0">
                  <a:pos x="142" y="650"/>
                </a:cxn>
                <a:cxn ang="0">
                  <a:pos x="237" y="631"/>
                </a:cxn>
                <a:cxn ang="0">
                  <a:pos x="271" y="592"/>
                </a:cxn>
                <a:cxn ang="0">
                  <a:pos x="189" y="602"/>
                </a:cxn>
                <a:cxn ang="0">
                  <a:pos x="156" y="579"/>
                </a:cxn>
                <a:cxn ang="0">
                  <a:pos x="103" y="531"/>
                </a:cxn>
                <a:cxn ang="0">
                  <a:pos x="64" y="453"/>
                </a:cxn>
                <a:cxn ang="0">
                  <a:pos x="82" y="403"/>
                </a:cxn>
                <a:cxn ang="0">
                  <a:pos x="129" y="374"/>
                </a:cxn>
                <a:cxn ang="0">
                  <a:pos x="195" y="399"/>
                </a:cxn>
                <a:cxn ang="0">
                  <a:pos x="257" y="409"/>
                </a:cxn>
                <a:cxn ang="0">
                  <a:pos x="145" y="324"/>
                </a:cxn>
                <a:cxn ang="0">
                  <a:pos x="132" y="235"/>
                </a:cxn>
                <a:cxn ang="0">
                  <a:pos x="248" y="140"/>
                </a:cxn>
                <a:cxn ang="0">
                  <a:pos x="316" y="138"/>
                </a:cxn>
                <a:cxn ang="0">
                  <a:pos x="313" y="110"/>
                </a:cxn>
                <a:cxn ang="0">
                  <a:pos x="334" y="44"/>
                </a:cxn>
                <a:cxn ang="0">
                  <a:pos x="426" y="19"/>
                </a:cxn>
                <a:cxn ang="0">
                  <a:pos x="532" y="65"/>
                </a:cxn>
                <a:cxn ang="0">
                  <a:pos x="585" y="158"/>
                </a:cxn>
                <a:cxn ang="0">
                  <a:pos x="642" y="173"/>
                </a:cxn>
                <a:cxn ang="0">
                  <a:pos x="568" y="69"/>
                </a:cxn>
                <a:cxn ang="0">
                  <a:pos x="426" y="0"/>
                </a:cxn>
                <a:cxn ang="0">
                  <a:pos x="324" y="23"/>
                </a:cxn>
                <a:cxn ang="0">
                  <a:pos x="269" y="90"/>
                </a:cxn>
                <a:cxn ang="0">
                  <a:pos x="237" y="125"/>
                </a:cxn>
                <a:cxn ang="0">
                  <a:pos x="115" y="216"/>
                </a:cxn>
                <a:cxn ang="0">
                  <a:pos x="100" y="310"/>
                </a:cxn>
                <a:cxn ang="0">
                  <a:pos x="68" y="379"/>
                </a:cxn>
                <a:cxn ang="0">
                  <a:pos x="37" y="486"/>
                </a:cxn>
                <a:cxn ang="0">
                  <a:pos x="97" y="561"/>
                </a:cxn>
                <a:cxn ang="0">
                  <a:pos x="121" y="611"/>
                </a:cxn>
                <a:cxn ang="0">
                  <a:pos x="0" y="654"/>
                </a:cxn>
                <a:cxn ang="0">
                  <a:pos x="103" y="667"/>
                </a:cxn>
              </a:cxnLst>
              <a:rect l="0" t="0" r="r" b="b"/>
              <a:pathLst>
                <a:path w="648" h="767">
                  <a:moveTo>
                    <a:pt x="103" y="667"/>
                  </a:moveTo>
                  <a:lnTo>
                    <a:pt x="124" y="700"/>
                  </a:lnTo>
                  <a:lnTo>
                    <a:pt x="192" y="758"/>
                  </a:lnTo>
                  <a:lnTo>
                    <a:pt x="230" y="766"/>
                  </a:lnTo>
                  <a:lnTo>
                    <a:pt x="271" y="766"/>
                  </a:lnTo>
                  <a:lnTo>
                    <a:pt x="292" y="745"/>
                  </a:lnTo>
                  <a:lnTo>
                    <a:pt x="277" y="728"/>
                  </a:lnTo>
                  <a:lnTo>
                    <a:pt x="234" y="726"/>
                  </a:lnTo>
                  <a:lnTo>
                    <a:pt x="189" y="724"/>
                  </a:lnTo>
                  <a:lnTo>
                    <a:pt x="163" y="706"/>
                  </a:lnTo>
                  <a:lnTo>
                    <a:pt x="147" y="681"/>
                  </a:lnTo>
                  <a:lnTo>
                    <a:pt x="142" y="650"/>
                  </a:lnTo>
                  <a:lnTo>
                    <a:pt x="150" y="644"/>
                  </a:lnTo>
                  <a:lnTo>
                    <a:pt x="237" y="631"/>
                  </a:lnTo>
                  <a:lnTo>
                    <a:pt x="271" y="611"/>
                  </a:lnTo>
                  <a:lnTo>
                    <a:pt x="271" y="592"/>
                  </a:lnTo>
                  <a:lnTo>
                    <a:pt x="234" y="587"/>
                  </a:lnTo>
                  <a:lnTo>
                    <a:pt x="189" y="602"/>
                  </a:lnTo>
                  <a:lnTo>
                    <a:pt x="163" y="604"/>
                  </a:lnTo>
                  <a:lnTo>
                    <a:pt x="156" y="579"/>
                  </a:lnTo>
                  <a:lnTo>
                    <a:pt x="145" y="563"/>
                  </a:lnTo>
                  <a:lnTo>
                    <a:pt x="103" y="531"/>
                  </a:lnTo>
                  <a:lnTo>
                    <a:pt x="68" y="490"/>
                  </a:lnTo>
                  <a:lnTo>
                    <a:pt x="64" y="453"/>
                  </a:lnTo>
                  <a:lnTo>
                    <a:pt x="68" y="426"/>
                  </a:lnTo>
                  <a:lnTo>
                    <a:pt x="82" y="403"/>
                  </a:lnTo>
                  <a:lnTo>
                    <a:pt x="105" y="388"/>
                  </a:lnTo>
                  <a:lnTo>
                    <a:pt x="129" y="374"/>
                  </a:lnTo>
                  <a:lnTo>
                    <a:pt x="153" y="379"/>
                  </a:lnTo>
                  <a:lnTo>
                    <a:pt x="195" y="399"/>
                  </a:lnTo>
                  <a:lnTo>
                    <a:pt x="248" y="416"/>
                  </a:lnTo>
                  <a:lnTo>
                    <a:pt x="257" y="409"/>
                  </a:lnTo>
                  <a:lnTo>
                    <a:pt x="200" y="374"/>
                  </a:lnTo>
                  <a:lnTo>
                    <a:pt x="145" y="324"/>
                  </a:lnTo>
                  <a:lnTo>
                    <a:pt x="126" y="277"/>
                  </a:lnTo>
                  <a:lnTo>
                    <a:pt x="132" y="235"/>
                  </a:lnTo>
                  <a:lnTo>
                    <a:pt x="186" y="177"/>
                  </a:lnTo>
                  <a:lnTo>
                    <a:pt x="248" y="140"/>
                  </a:lnTo>
                  <a:lnTo>
                    <a:pt x="284" y="136"/>
                  </a:lnTo>
                  <a:lnTo>
                    <a:pt x="316" y="138"/>
                  </a:lnTo>
                  <a:lnTo>
                    <a:pt x="340" y="138"/>
                  </a:lnTo>
                  <a:lnTo>
                    <a:pt x="313" y="110"/>
                  </a:lnTo>
                  <a:lnTo>
                    <a:pt x="310" y="77"/>
                  </a:lnTo>
                  <a:lnTo>
                    <a:pt x="334" y="44"/>
                  </a:lnTo>
                  <a:lnTo>
                    <a:pt x="384" y="21"/>
                  </a:lnTo>
                  <a:lnTo>
                    <a:pt x="426" y="19"/>
                  </a:lnTo>
                  <a:lnTo>
                    <a:pt x="479" y="30"/>
                  </a:lnTo>
                  <a:lnTo>
                    <a:pt x="532" y="65"/>
                  </a:lnTo>
                  <a:lnTo>
                    <a:pt x="574" y="112"/>
                  </a:lnTo>
                  <a:lnTo>
                    <a:pt x="585" y="158"/>
                  </a:lnTo>
                  <a:lnTo>
                    <a:pt x="598" y="190"/>
                  </a:lnTo>
                  <a:lnTo>
                    <a:pt x="642" y="173"/>
                  </a:lnTo>
                  <a:lnTo>
                    <a:pt x="647" y="145"/>
                  </a:lnTo>
                  <a:lnTo>
                    <a:pt x="568" y="69"/>
                  </a:lnTo>
                  <a:lnTo>
                    <a:pt x="497" y="19"/>
                  </a:lnTo>
                  <a:lnTo>
                    <a:pt x="426" y="0"/>
                  </a:lnTo>
                  <a:lnTo>
                    <a:pt x="372" y="4"/>
                  </a:lnTo>
                  <a:lnTo>
                    <a:pt x="324" y="23"/>
                  </a:lnTo>
                  <a:lnTo>
                    <a:pt x="290" y="60"/>
                  </a:lnTo>
                  <a:lnTo>
                    <a:pt x="269" y="90"/>
                  </a:lnTo>
                  <a:lnTo>
                    <a:pt x="271" y="110"/>
                  </a:lnTo>
                  <a:lnTo>
                    <a:pt x="237" y="125"/>
                  </a:lnTo>
                  <a:lnTo>
                    <a:pt x="179" y="158"/>
                  </a:lnTo>
                  <a:lnTo>
                    <a:pt x="115" y="216"/>
                  </a:lnTo>
                  <a:lnTo>
                    <a:pt x="100" y="262"/>
                  </a:lnTo>
                  <a:lnTo>
                    <a:pt x="100" y="310"/>
                  </a:lnTo>
                  <a:lnTo>
                    <a:pt x="111" y="353"/>
                  </a:lnTo>
                  <a:lnTo>
                    <a:pt x="68" y="379"/>
                  </a:lnTo>
                  <a:lnTo>
                    <a:pt x="26" y="436"/>
                  </a:lnTo>
                  <a:lnTo>
                    <a:pt x="37" y="486"/>
                  </a:lnTo>
                  <a:lnTo>
                    <a:pt x="64" y="520"/>
                  </a:lnTo>
                  <a:lnTo>
                    <a:pt x="97" y="561"/>
                  </a:lnTo>
                  <a:lnTo>
                    <a:pt x="121" y="585"/>
                  </a:lnTo>
                  <a:lnTo>
                    <a:pt x="121" y="611"/>
                  </a:lnTo>
                  <a:lnTo>
                    <a:pt x="108" y="619"/>
                  </a:lnTo>
                  <a:lnTo>
                    <a:pt x="0" y="654"/>
                  </a:lnTo>
                  <a:lnTo>
                    <a:pt x="105" y="650"/>
                  </a:lnTo>
                  <a:lnTo>
                    <a:pt x="103" y="667"/>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sp>
          <p:nvSpPr>
            <p:cNvPr id="295998" name="Freeform 62"/>
            <p:cNvSpPr>
              <a:spLocks/>
            </p:cNvSpPr>
            <p:nvPr/>
          </p:nvSpPr>
          <p:spPr bwMode="auto">
            <a:xfrm>
              <a:off x="2050" y="2597"/>
              <a:ext cx="289" cy="139"/>
            </a:xfrm>
            <a:custGeom>
              <a:avLst/>
              <a:gdLst/>
              <a:ahLst/>
              <a:cxnLst>
                <a:cxn ang="0">
                  <a:pos x="282" y="138"/>
                </a:cxn>
                <a:cxn ang="0">
                  <a:pos x="288" y="119"/>
                </a:cxn>
                <a:cxn ang="0">
                  <a:pos x="269" y="100"/>
                </a:cxn>
                <a:cxn ang="0">
                  <a:pos x="144" y="38"/>
                </a:cxn>
                <a:cxn ang="0">
                  <a:pos x="0" y="0"/>
                </a:cxn>
                <a:cxn ang="0">
                  <a:pos x="109" y="52"/>
                </a:cxn>
                <a:cxn ang="0">
                  <a:pos x="197" y="93"/>
                </a:cxn>
                <a:cxn ang="0">
                  <a:pos x="251" y="132"/>
                </a:cxn>
                <a:cxn ang="0">
                  <a:pos x="282" y="138"/>
                </a:cxn>
              </a:cxnLst>
              <a:rect l="0" t="0" r="r" b="b"/>
              <a:pathLst>
                <a:path w="289" h="139">
                  <a:moveTo>
                    <a:pt x="282" y="138"/>
                  </a:moveTo>
                  <a:lnTo>
                    <a:pt x="288" y="119"/>
                  </a:lnTo>
                  <a:lnTo>
                    <a:pt x="269" y="100"/>
                  </a:lnTo>
                  <a:lnTo>
                    <a:pt x="144" y="38"/>
                  </a:lnTo>
                  <a:lnTo>
                    <a:pt x="0" y="0"/>
                  </a:lnTo>
                  <a:lnTo>
                    <a:pt x="109" y="52"/>
                  </a:lnTo>
                  <a:lnTo>
                    <a:pt x="197" y="93"/>
                  </a:lnTo>
                  <a:lnTo>
                    <a:pt x="251" y="132"/>
                  </a:lnTo>
                  <a:lnTo>
                    <a:pt x="282" y="138"/>
                  </a:lnTo>
                </a:path>
              </a:pathLst>
            </a:custGeom>
            <a:solidFill>
              <a:srgbClr val="CECECE"/>
            </a:solidFill>
            <a:ln w="12700" cap="rnd" cmpd="sng">
              <a:solidFill>
                <a:srgbClr val="CECECE"/>
              </a:solidFill>
              <a:prstDash val="solid"/>
              <a:round/>
              <a:headEnd/>
              <a:tailEnd/>
            </a:ln>
            <a:effectLst>
              <a:outerShdw dist="80322" dir="1106097" algn="ctr" rotWithShape="0">
                <a:schemeClr val="bg2"/>
              </a:outerShdw>
            </a:effectLst>
          </p:spPr>
          <p:txBody>
            <a:bodyPr/>
            <a:lstStyle/>
            <a:p>
              <a:pPr>
                <a:defRPr/>
              </a:pPr>
              <a:endParaRPr lang="en-US"/>
            </a:p>
          </p:txBody>
        </p:sp>
      </p:grpSp>
      <p:sp>
        <p:nvSpPr>
          <p:cNvPr id="59403" name="Rectangle 63"/>
          <p:cNvSpPr>
            <a:spLocks noGrp="1" noChangeArrowheads="1"/>
          </p:cNvSpPr>
          <p:nvPr>
            <p:ph type="title"/>
          </p:nvPr>
        </p:nvSpPr>
        <p:spPr>
          <a:xfrm>
            <a:off x="438150" y="228600"/>
            <a:ext cx="9144000" cy="685800"/>
          </a:xfrm>
          <a:noFill/>
        </p:spPr>
        <p:txBody>
          <a:bodyPr anchor="b"/>
          <a:lstStyle/>
          <a:p>
            <a:r>
              <a:rPr lang="en-US" sz="4000" dirty="0" smtClean="0"/>
              <a:t>Fading of Colors and Shades </a:t>
            </a:r>
            <a:endParaRPr lang="en-US" sz="4000" b="1" dirty="0" smtClean="0">
              <a:solidFill>
                <a:srgbClr val="000000"/>
              </a:solidFill>
              <a:effectLst/>
            </a:endParaRPr>
          </a:p>
        </p:txBody>
      </p:sp>
      <p:pic>
        <p:nvPicPr>
          <p:cNvPr id="296001" name="F-14 Wave off.mpg">
            <a:hlinkClick r:id="" action="ppaction://media"/>
          </p:cNvPr>
          <p:cNvPicPr>
            <a:picLocks noRot="1" noChangeAspect="1" noChangeArrowheads="1"/>
          </p:cNvPicPr>
          <p:nvPr>
            <a:videoFile r:link="rId1"/>
          </p:nvPr>
        </p:nvPicPr>
        <p:blipFill>
          <a:blip r:embed="rId5" cstate="print"/>
          <a:srcRect/>
          <a:stretch>
            <a:fillRect/>
          </a:stretch>
        </p:blipFill>
        <p:spPr bwMode="auto">
          <a:xfrm>
            <a:off x="5486400" y="1219200"/>
            <a:ext cx="3352800" cy="24955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9600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6001"/>
                                        </p:tgtEl>
                                      </p:cBhvr>
                                    </p:cmd>
                                  </p:childTnLst>
                                </p:cTn>
                              </p:par>
                            </p:childTnLst>
                          </p:cTn>
                        </p:par>
                      </p:childTnLst>
                    </p:cTn>
                  </p:par>
                </p:childTnLst>
              </p:cTn>
              <p:nextCondLst>
                <p:cond evt="onClick" delay="0">
                  <p:tgtEl>
                    <p:spTgt spid="296001"/>
                  </p:tgtEl>
                </p:cond>
              </p:nextCondLst>
            </p:seq>
            <p:video>
              <p:cMediaNode>
                <p:cTn id="7" fill="hold" display="0">
                  <p:stCondLst>
                    <p:cond delay="indefinite"/>
                  </p:stCondLst>
                  <p:endCondLst>
                    <p:cond evt="onNext" delay="0">
                      <p:tgtEl>
                        <p:sldTgt/>
                      </p:tgtEl>
                    </p:cond>
                    <p:cond evt="onPrev" delay="0">
                      <p:tgtEl>
                        <p:sldTgt/>
                      </p:tgtEl>
                    </p:cond>
                  </p:endCondLst>
                </p:cTn>
                <p:tgtEl>
                  <p:spTgt spid="296001"/>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 name="Picture 71" descr="landscape.jpg"/>
          <p:cNvPicPr>
            <a:picLocks noChangeAspect="1"/>
          </p:cNvPicPr>
          <p:nvPr/>
        </p:nvPicPr>
        <p:blipFill>
          <a:blip r:embed="rId3" cstate="print"/>
          <a:stretch>
            <a:fillRect/>
          </a:stretch>
        </p:blipFill>
        <p:spPr>
          <a:xfrm>
            <a:off x="2286000" y="1219200"/>
            <a:ext cx="5486400" cy="5216863"/>
          </a:xfrm>
          <a:prstGeom prst="rect">
            <a:avLst/>
          </a:prstGeom>
        </p:spPr>
      </p:pic>
      <p:sp>
        <p:nvSpPr>
          <p:cNvPr id="4" name="Title 3"/>
          <p:cNvSpPr>
            <a:spLocks noGrp="1"/>
          </p:cNvSpPr>
          <p:nvPr>
            <p:ph type="title"/>
          </p:nvPr>
        </p:nvSpPr>
        <p:spPr/>
        <p:txBody>
          <a:bodyPr/>
          <a:lstStyle/>
          <a:p>
            <a:r>
              <a:rPr lang="en-US" dirty="0" smtClean="0"/>
              <a:t>Loss of Detail or Texture</a:t>
            </a:r>
            <a:endParaRPr lang="en-US" dirty="0"/>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Position of Light Source and Direction of Shadow</a:t>
            </a:r>
            <a:endParaRPr lang="en-US" sz="2800" dirty="0"/>
          </a:p>
        </p:txBody>
      </p:sp>
      <p:pic>
        <p:nvPicPr>
          <p:cNvPr id="9" name="Picture 8" descr="searchlight.jpg"/>
          <p:cNvPicPr>
            <a:picLocks noChangeAspect="1"/>
          </p:cNvPicPr>
          <p:nvPr/>
        </p:nvPicPr>
        <p:blipFill>
          <a:blip r:embed="rId3" cstate="print"/>
          <a:stretch>
            <a:fillRect/>
          </a:stretch>
        </p:blipFill>
        <p:spPr>
          <a:xfrm>
            <a:off x="1524000" y="1219200"/>
            <a:ext cx="7086600" cy="5319674"/>
          </a:xfrm>
          <a:prstGeom prst="rect">
            <a:avLst/>
          </a:prstGeom>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Motion Parallax</a:t>
            </a:r>
            <a:endParaRPr lang="en-US" dirty="0"/>
          </a:p>
        </p:txBody>
      </p:sp>
      <p:grpSp>
        <p:nvGrpSpPr>
          <p:cNvPr id="2" name="Content Placeholder 8"/>
          <p:cNvGrpSpPr>
            <a:grpSpLocks noGrp="1"/>
          </p:cNvGrpSpPr>
          <p:nvPr/>
        </p:nvGrpSpPr>
        <p:grpSpPr>
          <a:xfrm>
            <a:off x="1088571" y="957943"/>
            <a:ext cx="8055429" cy="5900057"/>
            <a:chOff x="0" y="-26988"/>
            <a:chExt cx="9144000" cy="6884988"/>
          </a:xfrm>
        </p:grpSpPr>
        <p:pic>
          <p:nvPicPr>
            <p:cNvPr id="10" name="Picture 1026"/>
            <p:cNvPicPr>
              <a:picLocks noChangeAspect="1" noChangeArrowheads="1"/>
            </p:cNvPicPr>
            <p:nvPr/>
          </p:nvPicPr>
          <p:blipFill>
            <a:blip r:embed="rId3" cstate="print"/>
            <a:srcRect/>
            <a:stretch>
              <a:fillRect/>
            </a:stretch>
          </p:blipFill>
          <p:spPr bwMode="auto">
            <a:xfrm>
              <a:off x="0" y="-26988"/>
              <a:ext cx="9144000" cy="6884988"/>
            </a:xfrm>
            <a:prstGeom prst="rect">
              <a:avLst/>
            </a:prstGeom>
            <a:noFill/>
            <a:ln w="12700">
              <a:noFill/>
              <a:miter lim="800000"/>
              <a:headEnd type="none" w="sm" len="sm"/>
              <a:tailEnd type="none" w="sm" len="sm"/>
            </a:ln>
          </p:spPr>
        </p:pic>
        <p:sp>
          <p:nvSpPr>
            <p:cNvPr id="14" name="Text Box 1028"/>
            <p:cNvSpPr txBox="1">
              <a:spLocks noChangeArrowheads="1"/>
            </p:cNvSpPr>
            <p:nvPr/>
          </p:nvSpPr>
          <p:spPr bwMode="auto">
            <a:xfrm>
              <a:off x="313038" y="1210573"/>
              <a:ext cx="8830962" cy="655684"/>
            </a:xfrm>
            <a:prstGeom prst="rect">
              <a:avLst/>
            </a:prstGeom>
            <a:noFill/>
            <a:ln w="9525">
              <a:noFill/>
              <a:miter lim="800000"/>
              <a:headEnd/>
              <a:tailEnd/>
            </a:ln>
          </p:spPr>
          <p:txBody>
            <a:bodyPr wrap="square">
              <a:spAutoFit/>
            </a:bodyPr>
            <a:lstStyle/>
            <a:p>
              <a:pPr>
                <a:lnSpc>
                  <a:spcPct val="120000"/>
                </a:lnSpc>
                <a:spcBef>
                  <a:spcPct val="50000"/>
                </a:spcBef>
                <a:buClr>
                  <a:srgbClr val="FFFFFF"/>
                </a:buClr>
                <a:buSzPct val="110000"/>
              </a:pPr>
              <a:r>
                <a:rPr lang="en-US" dirty="0">
                  <a:solidFill>
                    <a:schemeClr val="tx2"/>
                  </a:solidFill>
                </a:rPr>
                <a:t> </a:t>
              </a:r>
              <a:endParaRPr lang="en-US" b="1" dirty="0">
                <a:solidFill>
                  <a:srgbClr val="FFFFFF"/>
                </a:solidFill>
              </a:endParaRPr>
            </a:p>
          </p:txBody>
        </p:sp>
        <p:sp>
          <p:nvSpPr>
            <p:cNvPr id="15" name="Text Box 1029">
              <a:hlinkClick r:id="rId4"/>
            </p:cNvPr>
            <p:cNvSpPr txBox="1">
              <a:spLocks noChangeArrowheads="1"/>
            </p:cNvSpPr>
            <p:nvPr/>
          </p:nvSpPr>
          <p:spPr bwMode="auto">
            <a:xfrm>
              <a:off x="148283" y="5543549"/>
              <a:ext cx="8715631" cy="682395"/>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3200" b="1" dirty="0"/>
                <a:t>Click to view motion parallax</a:t>
              </a:r>
            </a:p>
          </p:txBody>
        </p:sp>
      </p:grpSp>
      <p:sp>
        <p:nvSpPr>
          <p:cNvPr id="9" name="Content Placeholder 15"/>
          <p:cNvSpPr txBox="1">
            <a:spLocks/>
          </p:cNvSpPr>
          <p:nvPr/>
        </p:nvSpPr>
        <p:spPr bwMode="auto">
          <a:xfrm>
            <a:off x="1295400" y="1371600"/>
            <a:ext cx="7620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r>
              <a:rPr lang="en-US" sz="2400" kern="0" dirty="0" smtClean="0">
                <a:solidFill>
                  <a:schemeClr val="bg1"/>
                </a:solidFill>
                <a:latin typeface="+mn-lt"/>
              </a:rPr>
              <a:t>Most</a:t>
            </a:r>
            <a:r>
              <a:rPr kumimoji="0" lang="en-US" sz="2400" b="0" i="0" u="none" strike="noStrike" kern="0" cap="none" spc="0" normalizeH="0" baseline="0" noProof="0" dirty="0" smtClean="0">
                <a:ln>
                  <a:noFill/>
                </a:ln>
                <a:solidFill>
                  <a:schemeClr val="bg1"/>
                </a:solidFill>
                <a:effectLst/>
                <a:uLnTx/>
                <a:uFillTx/>
                <a:latin typeface="+mn-lt"/>
                <a:ea typeface="+mn-ea"/>
                <a:cs typeface="+mn-cs"/>
              </a:rPr>
              <a:t> important cue to depth perception</a:t>
            </a:r>
          </a:p>
          <a:p>
            <a:pPr marL="742950" marR="0" lvl="1" indent="-285750" algn="l" defTabSz="914400" rtl="0" eaLnBrk="1" fontAlgn="base" latinLnBrk="0" hangingPunct="1">
              <a:lnSpc>
                <a:spcPct val="100000"/>
              </a:lnSpc>
              <a:spcBef>
                <a:spcPct val="20000"/>
              </a:spcBef>
              <a:spcAft>
                <a:spcPct val="0"/>
              </a:spcAft>
              <a:buClr>
                <a:srgbClr val="666633"/>
              </a:buClr>
              <a:buSzPct val="95000"/>
              <a:buFont typeface="Webdings" pitchFamily="18" charset="2"/>
              <a:buChar char="4"/>
              <a:tabLst/>
              <a:defRPr/>
            </a:pPr>
            <a:r>
              <a:rPr kumimoji="0" lang="en-US" sz="2400" b="0" i="0" u="none" strike="noStrike" kern="0" cap="none" spc="0" normalizeH="0" baseline="0" noProof="0" dirty="0" smtClean="0">
                <a:ln>
                  <a:noFill/>
                </a:ln>
                <a:solidFill>
                  <a:schemeClr val="bg1"/>
                </a:solidFill>
                <a:effectLst/>
                <a:uLnTx/>
                <a:uFillTx/>
                <a:latin typeface="+mn-lt"/>
              </a:rPr>
              <a:t>Stationary objects </a:t>
            </a:r>
          </a:p>
          <a:p>
            <a:pPr marL="742950" marR="0" lvl="1" indent="-285750" algn="l" defTabSz="914400" rtl="0" eaLnBrk="1" fontAlgn="base" latinLnBrk="0" hangingPunct="1">
              <a:lnSpc>
                <a:spcPct val="100000"/>
              </a:lnSpc>
              <a:spcBef>
                <a:spcPct val="20000"/>
              </a:spcBef>
              <a:spcAft>
                <a:spcPct val="0"/>
              </a:spcAft>
              <a:buClr>
                <a:srgbClr val="666633"/>
              </a:buClr>
              <a:buSzPct val="95000"/>
              <a:buFont typeface="Webdings" pitchFamily="18" charset="2"/>
              <a:buChar char="4"/>
              <a:tabLst/>
              <a:defRPr/>
            </a:pPr>
            <a:r>
              <a:rPr lang="en-US" sz="2400" kern="0" dirty="0" smtClean="0">
                <a:solidFill>
                  <a:schemeClr val="bg1"/>
                </a:solidFill>
                <a:latin typeface="+mn-lt"/>
              </a:rPr>
              <a:t>Observer moving</a:t>
            </a:r>
            <a:endParaRPr kumimoji="0" lang="en-US" sz="2400" b="0" i="0" u="none" strike="noStrike" kern="0" cap="none" spc="0" normalizeH="0" baseline="0" noProof="0" dirty="0" smtClean="0">
              <a:ln>
                <a:noFill/>
              </a:ln>
              <a:solidFill>
                <a:schemeClr val="bg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r>
              <a:rPr kumimoji="0" lang="en-US" sz="2400" b="0" i="0" u="none" strike="noStrike" kern="0" cap="none" spc="0" normalizeH="0" baseline="0" noProof="0" dirty="0" smtClean="0">
                <a:ln>
                  <a:noFill/>
                </a:ln>
                <a:solidFill>
                  <a:schemeClr val="bg1"/>
                </a:solidFill>
                <a:effectLst/>
                <a:uLnTx/>
                <a:uFillTx/>
                <a:latin typeface="+mn-lt"/>
                <a:ea typeface="+mn-ea"/>
                <a:cs typeface="+mn-cs"/>
              </a:rPr>
              <a:t> Rate depends on the relative distance of the object</a:t>
            </a:r>
          </a:p>
          <a:p>
            <a:pPr marL="342900" marR="0" lvl="0" indent="-342900" algn="l" defTabSz="914400" rtl="0" eaLnBrk="1" fontAlgn="base" latinLnBrk="0" hangingPunct="1">
              <a:lnSpc>
                <a:spcPct val="100000"/>
              </a:lnSpc>
              <a:spcBef>
                <a:spcPct val="20000"/>
              </a:spcBef>
              <a:spcAft>
                <a:spcPct val="0"/>
              </a:spcAft>
              <a:buClr>
                <a:srgbClr val="996633"/>
              </a:buClr>
              <a:buSzPct val="85000"/>
              <a:tabLst/>
              <a:defRPr/>
            </a:pPr>
            <a:r>
              <a:rPr lang="en-US" sz="2400" kern="0" dirty="0" smtClean="0">
                <a:solidFill>
                  <a:schemeClr val="bg1"/>
                </a:solidFill>
                <a:latin typeface="+mn-lt"/>
              </a:rPr>
              <a:t>  </a:t>
            </a:r>
            <a:r>
              <a:rPr kumimoji="0" lang="en-US" sz="2400" b="0" i="0" u="none" strike="noStrike" kern="0" cap="none" spc="0" normalizeH="0" baseline="0" noProof="0" dirty="0" smtClean="0">
                <a:ln>
                  <a:noFill/>
                </a:ln>
                <a:solidFill>
                  <a:schemeClr val="bg1"/>
                </a:solidFill>
                <a:effectLst/>
                <a:uLnTx/>
                <a:uFillTx/>
                <a:latin typeface="+mn-lt"/>
                <a:ea typeface="+mn-ea"/>
                <a:cs typeface="+mn-cs"/>
              </a:rPr>
              <a:t>   from the observer</a:t>
            </a:r>
          </a:p>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endParaRPr kumimoji="0" lang="en-US" sz="2400" b="0"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Rectangle 5"/>
          <p:cNvSpPr>
            <a:spLocks noGrp="1" noChangeArrowheads="1"/>
          </p:cNvSpPr>
          <p:nvPr>
            <p:ph type="title" idx="4294967295"/>
          </p:nvPr>
        </p:nvSpPr>
        <p:spPr>
          <a:xfrm>
            <a:off x="2667000" y="2608943"/>
            <a:ext cx="6477000" cy="1143000"/>
          </a:xfrm>
        </p:spPr>
        <p:txBody>
          <a:bodyPr/>
          <a:lstStyle/>
          <a:p>
            <a:pPr eaLnBrk="1" hangingPunct="1"/>
            <a:r>
              <a:rPr lang="en-US" sz="6600" dirty="0" smtClean="0"/>
              <a:t>QUESTIONS?</a:t>
            </a: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ELO F</a:t>
            </a:r>
            <a:endParaRPr lang="en-US" dirty="0"/>
          </a:p>
        </p:txBody>
      </p:sp>
      <p:sp>
        <p:nvSpPr>
          <p:cNvPr id="3" name="Content Placeholder 2"/>
          <p:cNvSpPr>
            <a:spLocks noGrp="1"/>
          </p:cNvSpPr>
          <p:nvPr>
            <p:ph idx="1"/>
          </p:nvPr>
        </p:nvSpPr>
        <p:spPr/>
        <p:txBody>
          <a:bodyPr/>
          <a:lstStyle/>
          <a:p>
            <a:r>
              <a:rPr lang="en-US" dirty="0" smtClean="0">
                <a:solidFill>
                  <a:schemeClr val="tx1">
                    <a:lumMod val="50000"/>
                  </a:schemeClr>
                </a:solidFill>
              </a:rPr>
              <a:t>Action:  Identify limitations to night vision</a:t>
            </a:r>
          </a:p>
          <a:p>
            <a:endParaRPr lang="en-US" dirty="0" smtClean="0">
              <a:solidFill>
                <a:schemeClr val="tx1">
                  <a:lumMod val="50000"/>
                </a:schemeClr>
              </a:solidFill>
            </a:endParaRPr>
          </a:p>
          <a:p>
            <a:r>
              <a:rPr lang="en-US" dirty="0" smtClean="0">
                <a:solidFill>
                  <a:schemeClr val="tx1">
                    <a:lumMod val="50000"/>
                  </a:schemeClr>
                </a:solidFill>
              </a:rPr>
              <a:t>Condition:  Given a list of night vision limitations</a:t>
            </a:r>
          </a:p>
          <a:p>
            <a:endParaRPr lang="en-US" dirty="0" smtClean="0">
              <a:solidFill>
                <a:schemeClr val="tx1">
                  <a:lumMod val="50000"/>
                </a:schemeClr>
              </a:solidFill>
            </a:endParaRPr>
          </a:p>
          <a:p>
            <a:r>
              <a:rPr lang="en-US" dirty="0" smtClean="0">
                <a:solidFill>
                  <a:schemeClr val="tx1">
                    <a:lumMod val="50000"/>
                  </a:schemeClr>
                </a:solidFill>
              </a:rPr>
              <a:t>Standard:  IAW TC 3-04.93 and FM 3-04.203</a:t>
            </a:r>
            <a:endParaRPr lang="en-US" dirty="0">
              <a:solidFill>
                <a:schemeClr val="tx1">
                  <a:lumMod val="50000"/>
                </a:schemeClr>
              </a:solidFill>
            </a:endParaRP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Night Vision</a:t>
            </a:r>
            <a:endParaRPr lang="en-US" dirty="0"/>
          </a:p>
        </p:txBody>
      </p:sp>
      <p:sp>
        <p:nvSpPr>
          <p:cNvPr id="3" name="Content Placeholder 2"/>
          <p:cNvSpPr>
            <a:spLocks noGrp="1"/>
          </p:cNvSpPr>
          <p:nvPr>
            <p:ph sz="half" idx="1"/>
          </p:nvPr>
        </p:nvSpPr>
        <p:spPr/>
        <p:txBody>
          <a:bodyPr/>
          <a:lstStyle/>
          <a:p>
            <a:r>
              <a:rPr lang="en-US" sz="2400" dirty="0" smtClean="0">
                <a:solidFill>
                  <a:schemeClr val="tx1">
                    <a:lumMod val="50000"/>
                  </a:schemeClr>
                </a:solidFill>
              </a:rPr>
              <a:t>Depth perception   (safe landings)</a:t>
            </a:r>
          </a:p>
          <a:p>
            <a:endParaRPr lang="en-US" sz="2400" dirty="0" smtClean="0">
              <a:solidFill>
                <a:schemeClr val="tx1">
                  <a:lumMod val="50000"/>
                </a:schemeClr>
              </a:solidFill>
            </a:endParaRPr>
          </a:p>
          <a:p>
            <a:r>
              <a:rPr lang="en-US" sz="2400" dirty="0" smtClean="0">
                <a:solidFill>
                  <a:schemeClr val="tx1">
                    <a:lumMod val="50000"/>
                  </a:schemeClr>
                </a:solidFill>
              </a:rPr>
              <a:t>Visual acuity    (obstacle identification) </a:t>
            </a:r>
          </a:p>
          <a:p>
            <a:endParaRPr lang="en-US" sz="2400" dirty="0" smtClean="0">
              <a:solidFill>
                <a:schemeClr val="tx1">
                  <a:lumMod val="50000"/>
                </a:schemeClr>
              </a:solidFill>
            </a:endParaRPr>
          </a:p>
          <a:p>
            <a:r>
              <a:rPr lang="en-US" sz="2400" dirty="0" smtClean="0">
                <a:solidFill>
                  <a:schemeClr val="tx1">
                    <a:lumMod val="50000"/>
                  </a:schemeClr>
                </a:solidFill>
              </a:rPr>
              <a:t>Night blind spot</a:t>
            </a:r>
          </a:p>
        </p:txBody>
      </p:sp>
      <p:sp>
        <p:nvSpPr>
          <p:cNvPr id="4" name="Content Placeholder 3"/>
          <p:cNvSpPr>
            <a:spLocks noGrp="1"/>
          </p:cNvSpPr>
          <p:nvPr>
            <p:ph sz="half" idx="2"/>
          </p:nvPr>
        </p:nvSpPr>
        <p:spPr/>
        <p:txBody>
          <a:bodyPr/>
          <a:lstStyle/>
          <a:p>
            <a:r>
              <a:rPr lang="en-US" sz="2400" dirty="0" smtClean="0">
                <a:solidFill>
                  <a:schemeClr val="tx1">
                    <a:lumMod val="50000"/>
                  </a:schemeClr>
                </a:solidFill>
              </a:rPr>
              <a:t>Dark adaptation     (time factor)                                                                                  </a:t>
            </a:r>
          </a:p>
          <a:p>
            <a:endParaRPr lang="en-US" sz="2400" dirty="0" smtClean="0">
              <a:solidFill>
                <a:schemeClr val="tx1">
                  <a:lumMod val="50000"/>
                </a:schemeClr>
              </a:solidFill>
            </a:endParaRPr>
          </a:p>
          <a:p>
            <a:r>
              <a:rPr lang="en-US" sz="2400" dirty="0" smtClean="0">
                <a:solidFill>
                  <a:schemeClr val="tx1">
                    <a:lumMod val="50000"/>
                  </a:schemeClr>
                </a:solidFill>
              </a:rPr>
              <a:t>Color perception</a:t>
            </a:r>
          </a:p>
          <a:p>
            <a:endParaRPr lang="en-US" sz="2400" dirty="0" smtClean="0">
              <a:solidFill>
                <a:schemeClr val="tx1">
                  <a:lumMod val="50000"/>
                </a:schemeClr>
              </a:solidFill>
            </a:endParaRPr>
          </a:p>
          <a:p>
            <a:r>
              <a:rPr lang="en-US" sz="2400" dirty="0" smtClean="0">
                <a:solidFill>
                  <a:schemeClr val="tx1">
                    <a:lumMod val="50000"/>
                  </a:schemeClr>
                </a:solidFill>
              </a:rPr>
              <a:t>Night myopia</a:t>
            </a:r>
          </a:p>
          <a:p>
            <a:endParaRPr lang="en-US" sz="2400" dirty="0" smtClean="0">
              <a:solidFill>
                <a:schemeClr val="tx1">
                  <a:lumMod val="50000"/>
                </a:schemeClr>
              </a:solidFill>
            </a:endParaRPr>
          </a:p>
          <a:p>
            <a:r>
              <a:rPr lang="en-US" sz="2400" dirty="0" smtClean="0">
                <a:solidFill>
                  <a:schemeClr val="tx1">
                    <a:lumMod val="50000"/>
                  </a:schemeClr>
                </a:solidFill>
              </a:rPr>
              <a:t>Visual cues</a:t>
            </a:r>
            <a:endParaRPr lang="en-US" sz="2400" dirty="0">
              <a:solidFill>
                <a:schemeClr val="tx1">
                  <a:lumMod val="50000"/>
                </a:schemeClr>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4" descr="Eyetricks3"/>
          <p:cNvPicPr>
            <a:picLocks noGrp="1" noChangeAspect="1" noChangeArrowheads="1"/>
          </p:cNvPicPr>
          <p:nvPr>
            <p:ph/>
          </p:nvPr>
        </p:nvPicPr>
        <p:blipFill>
          <a:blip r:embed="rId2" cstate="print"/>
          <a:srcRect/>
          <a:stretch>
            <a:fillRect/>
          </a:stretch>
        </p:blipFill>
        <p:spPr>
          <a:xfrm>
            <a:off x="0" y="0"/>
            <a:ext cx="9144000" cy="6858000"/>
          </a:xfrm>
          <a:noFill/>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924800" cy="1143000"/>
          </a:xfrm>
        </p:spPr>
        <p:txBody>
          <a:bodyPr/>
          <a:lstStyle/>
          <a:p>
            <a:r>
              <a:rPr lang="en-US" dirty="0" smtClean="0"/>
              <a:t>Visual Acuity</a:t>
            </a:r>
            <a:endParaRPr lang="en-US" dirty="0"/>
          </a:p>
        </p:txBody>
      </p:sp>
      <p:grpSp>
        <p:nvGrpSpPr>
          <p:cNvPr id="3" name="Group 4"/>
          <p:cNvGrpSpPr/>
          <p:nvPr/>
        </p:nvGrpSpPr>
        <p:grpSpPr>
          <a:xfrm>
            <a:off x="2438400" y="1143000"/>
            <a:ext cx="5795963" cy="5486400"/>
            <a:chOff x="1812925" y="1219200"/>
            <a:chExt cx="5795963" cy="5486400"/>
          </a:xfrm>
        </p:grpSpPr>
        <p:graphicFrame>
          <p:nvGraphicFramePr>
            <p:cNvPr id="6" name="Object 2"/>
            <p:cNvGraphicFramePr>
              <a:graphicFrameLocks noChangeAspect="1"/>
            </p:cNvGraphicFramePr>
            <p:nvPr/>
          </p:nvGraphicFramePr>
          <p:xfrm>
            <a:off x="3124200" y="1219200"/>
            <a:ext cx="3070225" cy="5229225"/>
          </p:xfrm>
          <a:graphic>
            <a:graphicData uri="http://schemas.openxmlformats.org/presentationml/2006/ole">
              <p:oleObj spid="_x0000_s427012" name="Photo Editor Photo" r:id="rId4" imgW="1428949" imgH="2019048" progId="">
                <p:embed/>
              </p:oleObj>
            </a:graphicData>
          </a:graphic>
        </p:graphicFrame>
        <p:sp>
          <p:nvSpPr>
            <p:cNvPr id="7" name="Rectangle 3"/>
            <p:cNvSpPr>
              <a:spLocks noChangeArrowheads="1"/>
            </p:cNvSpPr>
            <p:nvPr/>
          </p:nvSpPr>
          <p:spPr bwMode="auto">
            <a:xfrm>
              <a:off x="1866900" y="5292725"/>
              <a:ext cx="1200150" cy="457200"/>
            </a:xfrm>
            <a:prstGeom prst="rect">
              <a:avLst/>
            </a:prstGeom>
            <a:noFill/>
            <a:ln w="9525">
              <a:noFill/>
              <a:miter lim="800000"/>
              <a:headEnd/>
              <a:tailEnd/>
            </a:ln>
          </p:spPr>
          <p:txBody>
            <a:bodyPr wrap="none" anchor="ctr"/>
            <a:lstStyle/>
            <a:p>
              <a:pPr algn="ctr"/>
              <a:r>
                <a:rPr lang="en-US" sz="2400" dirty="0">
                  <a:solidFill>
                    <a:schemeClr val="tx1">
                      <a:lumMod val="50000"/>
                    </a:schemeClr>
                  </a:solidFill>
                  <a:latin typeface="Arial" charset="0"/>
                </a:rPr>
                <a:t>20/20</a:t>
              </a:r>
            </a:p>
          </p:txBody>
        </p:sp>
        <p:sp>
          <p:nvSpPr>
            <p:cNvPr id="8" name="Rectangle 4"/>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dirty="0">
                <a:solidFill>
                  <a:schemeClr val="tx1">
                    <a:lumMod val="50000"/>
                  </a:schemeClr>
                </a:solidFill>
              </a:endParaRPr>
            </a:p>
          </p:txBody>
        </p:sp>
        <p:sp>
          <p:nvSpPr>
            <p:cNvPr id="9" name="Text Box 6"/>
            <p:cNvSpPr txBox="1">
              <a:spLocks noChangeArrowheads="1"/>
            </p:cNvSpPr>
            <p:nvPr/>
          </p:nvSpPr>
          <p:spPr bwMode="auto">
            <a:xfrm>
              <a:off x="6213475" y="1925638"/>
              <a:ext cx="1117600" cy="457200"/>
            </a:xfrm>
            <a:prstGeom prst="rect">
              <a:avLst/>
            </a:prstGeom>
            <a:noFill/>
            <a:ln w="12700">
              <a:noFill/>
              <a:miter lim="800000"/>
              <a:headEnd type="none" w="sm" len="sm"/>
              <a:tailEnd type="none" w="sm" len="sm"/>
            </a:ln>
          </p:spPr>
          <p:txBody>
            <a:bodyPr wrap="none">
              <a:spAutoFit/>
            </a:bodyPr>
            <a:lstStyle/>
            <a:p>
              <a:r>
                <a:rPr lang="en-US" sz="2400" dirty="0">
                  <a:solidFill>
                    <a:schemeClr val="tx1">
                      <a:lumMod val="50000"/>
                    </a:schemeClr>
                  </a:solidFill>
                  <a:latin typeface="Arial" charset="0"/>
                </a:rPr>
                <a:t>20/200</a:t>
              </a:r>
              <a:endParaRPr lang="en-US" sz="1800" dirty="0">
                <a:solidFill>
                  <a:schemeClr val="tx1">
                    <a:lumMod val="50000"/>
                  </a:schemeClr>
                </a:solidFill>
                <a:latin typeface="Arial" charset="0"/>
              </a:endParaRPr>
            </a:p>
          </p:txBody>
        </p:sp>
        <p:sp>
          <p:nvSpPr>
            <p:cNvPr id="10" name="Text Box 7"/>
            <p:cNvSpPr txBox="1">
              <a:spLocks noChangeArrowheads="1"/>
            </p:cNvSpPr>
            <p:nvPr/>
          </p:nvSpPr>
          <p:spPr bwMode="auto">
            <a:xfrm>
              <a:off x="6453188" y="5243513"/>
              <a:ext cx="1155700" cy="457200"/>
            </a:xfrm>
            <a:prstGeom prst="rect">
              <a:avLst/>
            </a:prstGeom>
            <a:noFill/>
            <a:ln w="12700">
              <a:noFill/>
              <a:miter lim="800000"/>
              <a:headEnd type="none" w="sm" len="sm"/>
              <a:tailEnd type="none" w="sm" len="sm"/>
            </a:ln>
          </p:spPr>
          <p:txBody>
            <a:bodyPr>
              <a:spAutoFit/>
            </a:bodyPr>
            <a:lstStyle/>
            <a:p>
              <a:r>
                <a:rPr lang="en-US" sz="2400" dirty="0">
                  <a:solidFill>
                    <a:schemeClr val="tx1">
                      <a:lumMod val="50000"/>
                    </a:schemeClr>
                  </a:solidFill>
                  <a:latin typeface="Arial" charset="0"/>
                </a:rPr>
                <a:t>20/20</a:t>
              </a:r>
            </a:p>
          </p:txBody>
        </p:sp>
        <p:sp>
          <p:nvSpPr>
            <p:cNvPr id="11" name="Text Box 8"/>
            <p:cNvSpPr txBox="1">
              <a:spLocks noChangeArrowheads="1"/>
            </p:cNvSpPr>
            <p:nvPr/>
          </p:nvSpPr>
          <p:spPr bwMode="auto">
            <a:xfrm>
              <a:off x="1812925" y="1906588"/>
              <a:ext cx="1117600" cy="457200"/>
            </a:xfrm>
            <a:prstGeom prst="rect">
              <a:avLst/>
            </a:prstGeom>
            <a:noFill/>
            <a:ln w="12700">
              <a:noFill/>
              <a:miter lim="800000"/>
              <a:headEnd type="none" w="sm" len="sm"/>
              <a:tailEnd type="none" w="sm" len="sm"/>
            </a:ln>
          </p:spPr>
          <p:txBody>
            <a:bodyPr wrap="none">
              <a:spAutoFit/>
            </a:bodyPr>
            <a:lstStyle/>
            <a:p>
              <a:r>
                <a:rPr lang="en-US" sz="2400" dirty="0">
                  <a:solidFill>
                    <a:schemeClr val="tx1">
                      <a:lumMod val="50000"/>
                    </a:schemeClr>
                  </a:solidFill>
                  <a:latin typeface="Arial" charset="0"/>
                </a:rPr>
                <a:t>20/200</a:t>
              </a:r>
            </a:p>
          </p:txBody>
        </p:sp>
      </p:gr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5821219" y="4432300"/>
            <a:ext cx="2515555" cy="1557338"/>
            <a:chOff x="3432" y="2820"/>
            <a:chExt cx="1876" cy="981"/>
          </a:xfrm>
        </p:grpSpPr>
        <p:sp>
          <p:nvSpPr>
            <p:cNvPr id="35" name="Line 3"/>
            <p:cNvSpPr>
              <a:spLocks noChangeShapeType="1"/>
            </p:cNvSpPr>
            <p:nvPr/>
          </p:nvSpPr>
          <p:spPr bwMode="auto">
            <a:xfrm>
              <a:off x="4068" y="2820"/>
              <a:ext cx="84" cy="504"/>
            </a:xfrm>
            <a:prstGeom prst="line">
              <a:avLst/>
            </a:prstGeom>
            <a:noFill/>
            <a:ln w="38100">
              <a:solidFill>
                <a:schemeClr val="tx2"/>
              </a:solidFill>
              <a:round/>
              <a:headEnd type="none" w="sm" len="sm"/>
              <a:tailEnd type="none" w="sm" len="sm"/>
            </a:ln>
          </p:spPr>
          <p:txBody>
            <a:bodyPr wrap="none" anchor="ctr"/>
            <a:lstStyle/>
            <a:p>
              <a:endParaRPr lang="en-US" dirty="0">
                <a:solidFill>
                  <a:schemeClr val="tx1">
                    <a:lumMod val="50000"/>
                  </a:schemeClr>
                </a:solidFill>
              </a:endParaRPr>
            </a:p>
          </p:txBody>
        </p:sp>
        <p:pic>
          <p:nvPicPr>
            <p:cNvPr id="36" name="Picture 4"/>
            <p:cNvPicPr>
              <a:picLocks noChangeAspect="1" noChangeArrowheads="1"/>
            </p:cNvPicPr>
            <p:nvPr/>
          </p:nvPicPr>
          <p:blipFill>
            <a:blip r:embed="rId3" cstate="print"/>
            <a:srcRect/>
            <a:stretch>
              <a:fillRect/>
            </a:stretch>
          </p:blipFill>
          <p:spPr bwMode="auto">
            <a:xfrm>
              <a:off x="3432" y="3191"/>
              <a:ext cx="1378" cy="319"/>
            </a:xfrm>
            <a:prstGeom prst="rect">
              <a:avLst/>
            </a:prstGeom>
            <a:noFill/>
            <a:ln w="12700">
              <a:noFill/>
              <a:miter lim="800000"/>
              <a:headEnd type="none" w="sm" len="sm"/>
              <a:tailEnd type="none" w="sm" len="sm"/>
            </a:ln>
          </p:spPr>
        </p:pic>
        <p:sp>
          <p:nvSpPr>
            <p:cNvPr id="37" name="Text Box 5"/>
            <p:cNvSpPr txBox="1">
              <a:spLocks noChangeArrowheads="1"/>
            </p:cNvSpPr>
            <p:nvPr/>
          </p:nvSpPr>
          <p:spPr bwMode="auto">
            <a:xfrm>
              <a:off x="3482" y="3568"/>
              <a:ext cx="1826" cy="233"/>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Chinook @ 1000 feet</a:t>
              </a:r>
            </a:p>
          </p:txBody>
        </p:sp>
      </p:grpSp>
      <p:sp>
        <p:nvSpPr>
          <p:cNvPr id="7" name="AutoShape 6"/>
          <p:cNvSpPr>
            <a:spLocks noChangeArrowheads="1"/>
          </p:cNvSpPr>
          <p:nvPr/>
        </p:nvSpPr>
        <p:spPr bwMode="auto">
          <a:xfrm>
            <a:off x="2426023" y="3430588"/>
            <a:ext cx="6516841" cy="1381125"/>
          </a:xfrm>
          <a:prstGeom prst="leftArrow">
            <a:avLst>
              <a:gd name="adj1" fmla="val 73204"/>
              <a:gd name="adj2" fmla="val 558621"/>
            </a:avLst>
          </a:prstGeom>
          <a:solidFill>
            <a:schemeClr val="accent2"/>
          </a:solidFill>
          <a:ln w="12700">
            <a:solidFill>
              <a:schemeClr val="tx1"/>
            </a:solidFill>
            <a:miter lim="800000"/>
            <a:headEnd type="none" w="sm" len="sm"/>
            <a:tailEnd type="none" w="sm" len="sm"/>
          </a:ln>
        </p:spPr>
        <p:txBody>
          <a:bodyPr wrap="none" anchor="ctr"/>
          <a:lstStyle/>
          <a:p>
            <a:endParaRPr lang="en-US" dirty="0">
              <a:solidFill>
                <a:schemeClr val="tx1">
                  <a:lumMod val="50000"/>
                </a:schemeClr>
              </a:solidFill>
            </a:endParaRPr>
          </a:p>
        </p:txBody>
      </p:sp>
      <p:sp>
        <p:nvSpPr>
          <p:cNvPr id="8" name="Oval 7"/>
          <p:cNvSpPr>
            <a:spLocks noChangeArrowheads="1"/>
          </p:cNvSpPr>
          <p:nvPr/>
        </p:nvSpPr>
        <p:spPr bwMode="auto">
          <a:xfrm>
            <a:off x="8200204" y="3505200"/>
            <a:ext cx="524813" cy="1238250"/>
          </a:xfrm>
          <a:prstGeom prst="ellipse">
            <a:avLst/>
          </a:prstGeom>
          <a:solidFill>
            <a:schemeClr val="accent1"/>
          </a:solidFill>
          <a:ln w="12700">
            <a:solidFill>
              <a:schemeClr val="tx1"/>
            </a:solidFill>
            <a:round/>
            <a:headEnd type="none" w="sm" len="sm"/>
            <a:tailEnd type="none" w="sm" len="sm"/>
          </a:ln>
        </p:spPr>
        <p:txBody>
          <a:bodyPr wrap="none" anchor="ctr"/>
          <a:lstStyle/>
          <a:p>
            <a:pPr algn="ctr"/>
            <a:endParaRPr lang="en-US" dirty="0">
              <a:solidFill>
                <a:schemeClr val="tx1">
                  <a:lumMod val="50000"/>
                </a:schemeClr>
              </a:solidFill>
              <a:latin typeface="Arial" charset="0"/>
            </a:endParaRPr>
          </a:p>
        </p:txBody>
      </p:sp>
      <p:sp>
        <p:nvSpPr>
          <p:cNvPr id="9" name="Text Box 8"/>
          <p:cNvSpPr txBox="1">
            <a:spLocks noChangeArrowheads="1"/>
          </p:cNvSpPr>
          <p:nvPr/>
        </p:nvSpPr>
        <p:spPr bwMode="auto">
          <a:xfrm>
            <a:off x="8157090" y="3951288"/>
            <a:ext cx="633507" cy="369332"/>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756’</a:t>
            </a:r>
            <a:endParaRPr lang="en-US" dirty="0">
              <a:solidFill>
                <a:schemeClr val="tx1">
                  <a:lumMod val="50000"/>
                </a:schemeClr>
              </a:solidFill>
              <a:latin typeface="Arial" charset="0"/>
            </a:endParaRPr>
          </a:p>
        </p:txBody>
      </p:sp>
      <p:cxnSp>
        <p:nvCxnSpPr>
          <p:cNvPr id="10" name="AutoShape 10"/>
          <p:cNvCxnSpPr>
            <a:cxnSpLocks noChangeShapeType="1"/>
            <a:stCxn id="7" idx="1"/>
            <a:endCxn id="7" idx="1"/>
          </p:cNvCxnSpPr>
          <p:nvPr/>
        </p:nvCxnSpPr>
        <p:spPr bwMode="auto">
          <a:xfrm>
            <a:off x="2426023" y="4121150"/>
            <a:ext cx="0" cy="0"/>
          </a:xfrm>
          <a:prstGeom prst="straightConnector1">
            <a:avLst/>
          </a:prstGeom>
          <a:noFill/>
          <a:ln w="12700">
            <a:solidFill>
              <a:schemeClr val="tx1"/>
            </a:solidFill>
            <a:round/>
            <a:headEnd type="none" w="sm" len="sm"/>
            <a:tailEnd type="none" w="sm" len="sm"/>
          </a:ln>
        </p:spPr>
      </p:cxnSp>
      <p:sp>
        <p:nvSpPr>
          <p:cNvPr id="11" name="Line 11"/>
          <p:cNvSpPr>
            <a:spLocks noChangeShapeType="1"/>
          </p:cNvSpPr>
          <p:nvPr/>
        </p:nvSpPr>
        <p:spPr bwMode="auto">
          <a:xfrm>
            <a:off x="4147757" y="4146550"/>
            <a:ext cx="16091" cy="457200"/>
          </a:xfrm>
          <a:prstGeom prst="line">
            <a:avLst/>
          </a:prstGeom>
          <a:noFill/>
          <a:ln w="38100">
            <a:solidFill>
              <a:schemeClr val="tx2"/>
            </a:solidFill>
            <a:round/>
            <a:headEnd type="none" w="sm" len="sm"/>
            <a:tailEnd type="none" w="sm" len="sm"/>
          </a:ln>
        </p:spPr>
        <p:txBody>
          <a:bodyPr wrap="none" anchor="ctr"/>
          <a:lstStyle/>
          <a:p>
            <a:endParaRPr lang="en-US" dirty="0">
              <a:solidFill>
                <a:schemeClr val="tx1">
                  <a:lumMod val="50000"/>
                </a:schemeClr>
              </a:solidFill>
            </a:endParaRPr>
          </a:p>
        </p:txBody>
      </p:sp>
      <p:grpSp>
        <p:nvGrpSpPr>
          <p:cNvPr id="5" name="Group 13"/>
          <p:cNvGrpSpPr>
            <a:grpSpLocks/>
          </p:cNvGrpSpPr>
          <p:nvPr/>
        </p:nvGrpSpPr>
        <p:grpSpPr bwMode="auto">
          <a:xfrm>
            <a:off x="1881613" y="2457450"/>
            <a:ext cx="3153831" cy="1487488"/>
            <a:chOff x="494" y="1576"/>
            <a:chExt cx="2352" cy="937"/>
          </a:xfrm>
        </p:grpSpPr>
        <p:pic>
          <p:nvPicPr>
            <p:cNvPr id="32" name="Picture 14"/>
            <p:cNvPicPr>
              <a:picLocks noChangeAspect="1" noChangeArrowheads="1"/>
            </p:cNvPicPr>
            <p:nvPr/>
          </p:nvPicPr>
          <p:blipFill>
            <a:blip r:embed="rId4" cstate="print"/>
            <a:srcRect/>
            <a:stretch>
              <a:fillRect/>
            </a:stretch>
          </p:blipFill>
          <p:spPr bwMode="auto">
            <a:xfrm>
              <a:off x="1288" y="1763"/>
              <a:ext cx="417" cy="466"/>
            </a:xfrm>
            <a:prstGeom prst="rect">
              <a:avLst/>
            </a:prstGeom>
            <a:noFill/>
            <a:ln w="12700">
              <a:noFill/>
              <a:miter lim="800000"/>
              <a:headEnd type="none" w="sm" len="sm"/>
              <a:tailEnd type="none" w="sm" len="sm"/>
            </a:ln>
          </p:spPr>
        </p:pic>
        <p:sp>
          <p:nvSpPr>
            <p:cNvPr id="33" name="Line 15"/>
            <p:cNvSpPr>
              <a:spLocks noChangeShapeType="1"/>
            </p:cNvSpPr>
            <p:nvPr/>
          </p:nvSpPr>
          <p:spPr bwMode="auto">
            <a:xfrm>
              <a:off x="1464" y="2225"/>
              <a:ext cx="12" cy="288"/>
            </a:xfrm>
            <a:prstGeom prst="line">
              <a:avLst/>
            </a:prstGeom>
            <a:noFill/>
            <a:ln w="38100">
              <a:solidFill>
                <a:schemeClr val="tx2"/>
              </a:solidFill>
              <a:round/>
              <a:headEnd type="none" w="sm" len="sm"/>
              <a:tailEnd type="none" w="sm" len="sm"/>
            </a:ln>
          </p:spPr>
          <p:txBody>
            <a:bodyPr wrap="none" anchor="ctr"/>
            <a:lstStyle/>
            <a:p>
              <a:endParaRPr lang="en-US" dirty="0">
                <a:solidFill>
                  <a:schemeClr val="tx1">
                    <a:lumMod val="50000"/>
                  </a:schemeClr>
                </a:solidFill>
              </a:endParaRPr>
            </a:p>
          </p:txBody>
        </p:sp>
        <p:sp>
          <p:nvSpPr>
            <p:cNvPr id="34" name="Text Box 16"/>
            <p:cNvSpPr txBox="1">
              <a:spLocks noChangeArrowheads="1"/>
            </p:cNvSpPr>
            <p:nvPr/>
          </p:nvSpPr>
          <p:spPr bwMode="auto">
            <a:xfrm>
              <a:off x="494" y="1576"/>
              <a:ext cx="2352" cy="233"/>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Dashboard Switch @ 3 feet</a:t>
              </a:r>
              <a:endParaRPr lang="en-US" dirty="0">
                <a:solidFill>
                  <a:schemeClr val="tx1">
                    <a:lumMod val="50000"/>
                  </a:schemeClr>
                </a:solidFill>
                <a:latin typeface="Arial" charset="0"/>
              </a:endParaRPr>
            </a:p>
          </p:txBody>
        </p:sp>
      </p:grpSp>
      <p:grpSp>
        <p:nvGrpSpPr>
          <p:cNvPr id="6" name="Group 17"/>
          <p:cNvGrpSpPr>
            <a:grpSpLocks/>
          </p:cNvGrpSpPr>
          <p:nvPr/>
        </p:nvGrpSpPr>
        <p:grpSpPr bwMode="auto">
          <a:xfrm>
            <a:off x="4488351" y="2133600"/>
            <a:ext cx="2435101" cy="1697038"/>
            <a:chOff x="2426" y="1348"/>
            <a:chExt cx="1816" cy="1069"/>
          </a:xfrm>
        </p:grpSpPr>
        <p:pic>
          <p:nvPicPr>
            <p:cNvPr id="29" name="Picture 18"/>
            <p:cNvPicPr>
              <a:picLocks noChangeAspect="1" noChangeArrowheads="1"/>
            </p:cNvPicPr>
            <p:nvPr/>
          </p:nvPicPr>
          <p:blipFill>
            <a:blip r:embed="rId5" cstate="print"/>
            <a:srcRect/>
            <a:stretch>
              <a:fillRect/>
            </a:stretch>
          </p:blipFill>
          <p:spPr bwMode="auto">
            <a:xfrm>
              <a:off x="3001" y="1553"/>
              <a:ext cx="381" cy="612"/>
            </a:xfrm>
            <a:prstGeom prst="rect">
              <a:avLst/>
            </a:prstGeom>
            <a:noFill/>
            <a:ln w="12700">
              <a:noFill/>
              <a:miter lim="800000"/>
              <a:headEnd type="none" w="sm" len="sm"/>
              <a:tailEnd type="none" w="sm" len="sm"/>
            </a:ln>
          </p:spPr>
        </p:pic>
        <p:sp>
          <p:nvSpPr>
            <p:cNvPr id="30" name="Line 19"/>
            <p:cNvSpPr>
              <a:spLocks noChangeShapeType="1"/>
            </p:cNvSpPr>
            <p:nvPr/>
          </p:nvSpPr>
          <p:spPr bwMode="auto">
            <a:xfrm>
              <a:off x="3180" y="2177"/>
              <a:ext cx="12" cy="240"/>
            </a:xfrm>
            <a:prstGeom prst="line">
              <a:avLst/>
            </a:prstGeom>
            <a:noFill/>
            <a:ln w="38100">
              <a:solidFill>
                <a:schemeClr val="tx2"/>
              </a:solidFill>
              <a:round/>
              <a:headEnd type="none" w="sm" len="sm"/>
              <a:tailEnd type="none" w="sm" len="sm"/>
            </a:ln>
          </p:spPr>
          <p:txBody>
            <a:bodyPr wrap="none" anchor="ctr"/>
            <a:lstStyle/>
            <a:p>
              <a:endParaRPr lang="en-US" dirty="0">
                <a:solidFill>
                  <a:schemeClr val="tx1">
                    <a:lumMod val="50000"/>
                  </a:schemeClr>
                </a:solidFill>
              </a:endParaRPr>
            </a:p>
          </p:txBody>
        </p:sp>
        <p:sp>
          <p:nvSpPr>
            <p:cNvPr id="31" name="Text Box 20"/>
            <p:cNvSpPr txBox="1">
              <a:spLocks noChangeArrowheads="1"/>
            </p:cNvSpPr>
            <p:nvPr/>
          </p:nvSpPr>
          <p:spPr bwMode="auto">
            <a:xfrm>
              <a:off x="2426" y="1348"/>
              <a:ext cx="1816" cy="233"/>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Oil Barrel @ 100 feet</a:t>
              </a:r>
              <a:endParaRPr lang="en-US" dirty="0">
                <a:solidFill>
                  <a:schemeClr val="tx1">
                    <a:lumMod val="50000"/>
                  </a:schemeClr>
                </a:solidFill>
                <a:latin typeface="Arial" charset="0"/>
              </a:endParaRPr>
            </a:p>
          </p:txBody>
        </p:sp>
      </p:grpSp>
      <p:grpSp>
        <p:nvGrpSpPr>
          <p:cNvPr id="12" name="Group 21"/>
          <p:cNvGrpSpPr>
            <a:grpSpLocks/>
          </p:cNvGrpSpPr>
          <p:nvPr/>
        </p:nvGrpSpPr>
        <p:grpSpPr bwMode="auto">
          <a:xfrm>
            <a:off x="7557699" y="1676400"/>
            <a:ext cx="1622505" cy="1811338"/>
            <a:chOff x="4727" y="1012"/>
            <a:chExt cx="1210" cy="1141"/>
          </a:xfrm>
        </p:grpSpPr>
        <p:pic>
          <p:nvPicPr>
            <p:cNvPr id="26" name="Picture 22"/>
            <p:cNvPicPr>
              <a:picLocks noChangeAspect="1" noChangeArrowheads="1"/>
            </p:cNvPicPr>
            <p:nvPr/>
          </p:nvPicPr>
          <p:blipFill>
            <a:blip r:embed="rId6" cstate="print"/>
            <a:srcRect/>
            <a:stretch>
              <a:fillRect/>
            </a:stretch>
          </p:blipFill>
          <p:spPr bwMode="auto">
            <a:xfrm>
              <a:off x="4727" y="1490"/>
              <a:ext cx="1033" cy="412"/>
            </a:xfrm>
            <a:prstGeom prst="rect">
              <a:avLst/>
            </a:prstGeom>
            <a:noFill/>
            <a:ln w="12700">
              <a:noFill/>
              <a:miter lim="800000"/>
              <a:headEnd type="none" w="sm" len="sm"/>
              <a:tailEnd type="none" w="sm" len="sm"/>
            </a:ln>
          </p:spPr>
        </p:pic>
        <p:sp>
          <p:nvSpPr>
            <p:cNvPr id="27" name="Line 23"/>
            <p:cNvSpPr>
              <a:spLocks noChangeShapeType="1"/>
            </p:cNvSpPr>
            <p:nvPr/>
          </p:nvSpPr>
          <p:spPr bwMode="auto">
            <a:xfrm>
              <a:off x="5340" y="1865"/>
              <a:ext cx="12" cy="288"/>
            </a:xfrm>
            <a:prstGeom prst="line">
              <a:avLst/>
            </a:prstGeom>
            <a:noFill/>
            <a:ln w="38100">
              <a:solidFill>
                <a:schemeClr val="tx2"/>
              </a:solidFill>
              <a:round/>
              <a:headEnd type="none" w="sm" len="sm"/>
              <a:tailEnd type="none" w="sm" len="sm"/>
            </a:ln>
          </p:spPr>
          <p:txBody>
            <a:bodyPr wrap="none" anchor="ctr"/>
            <a:lstStyle/>
            <a:p>
              <a:endParaRPr lang="en-US" dirty="0">
                <a:solidFill>
                  <a:schemeClr val="tx1">
                    <a:lumMod val="50000"/>
                  </a:schemeClr>
                </a:solidFill>
              </a:endParaRPr>
            </a:p>
          </p:txBody>
        </p:sp>
        <p:sp>
          <p:nvSpPr>
            <p:cNvPr id="28" name="Text Box 24"/>
            <p:cNvSpPr txBox="1">
              <a:spLocks noChangeArrowheads="1"/>
            </p:cNvSpPr>
            <p:nvPr/>
          </p:nvSpPr>
          <p:spPr bwMode="auto">
            <a:xfrm>
              <a:off x="4848" y="1012"/>
              <a:ext cx="1089" cy="407"/>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A 737 Jet</a:t>
              </a:r>
            </a:p>
            <a:p>
              <a:r>
                <a:rPr lang="en-US" sz="1800" dirty="0">
                  <a:solidFill>
                    <a:schemeClr val="tx1">
                      <a:lumMod val="50000"/>
                    </a:schemeClr>
                  </a:solidFill>
                  <a:latin typeface="Arial" charset="0"/>
                </a:rPr>
                <a:t>@ 3000 feet</a:t>
              </a:r>
              <a:endParaRPr lang="en-US" dirty="0">
                <a:solidFill>
                  <a:schemeClr val="tx1">
                    <a:lumMod val="50000"/>
                  </a:schemeClr>
                </a:solidFill>
                <a:latin typeface="Arial" charset="0"/>
              </a:endParaRPr>
            </a:p>
          </p:txBody>
        </p:sp>
      </p:grpSp>
      <p:pic>
        <p:nvPicPr>
          <p:cNvPr id="15" name="Picture 25"/>
          <p:cNvPicPr>
            <a:picLocks noChangeAspect="1" noChangeArrowheads="1"/>
          </p:cNvPicPr>
          <p:nvPr/>
        </p:nvPicPr>
        <p:blipFill>
          <a:blip r:embed="rId7" cstate="print"/>
          <a:srcRect/>
          <a:stretch>
            <a:fillRect/>
          </a:stretch>
        </p:blipFill>
        <p:spPr bwMode="auto">
          <a:xfrm>
            <a:off x="3774983" y="4549775"/>
            <a:ext cx="754935" cy="757238"/>
          </a:xfrm>
          <a:prstGeom prst="rect">
            <a:avLst/>
          </a:prstGeom>
          <a:noFill/>
          <a:ln w="12700">
            <a:noFill/>
            <a:miter lim="800000"/>
            <a:headEnd type="none" w="sm" len="sm"/>
            <a:tailEnd type="none" w="sm" len="sm"/>
          </a:ln>
        </p:spPr>
      </p:pic>
      <p:sp>
        <p:nvSpPr>
          <p:cNvPr id="16" name="Text Box 26"/>
          <p:cNvSpPr txBox="1">
            <a:spLocks noChangeArrowheads="1"/>
          </p:cNvSpPr>
          <p:nvPr/>
        </p:nvSpPr>
        <p:spPr bwMode="auto">
          <a:xfrm>
            <a:off x="3329799" y="5295900"/>
            <a:ext cx="1898734" cy="923330"/>
          </a:xfrm>
          <a:prstGeom prst="rect">
            <a:avLst/>
          </a:prstGeom>
          <a:noFill/>
          <a:ln w="12700">
            <a:noFill/>
            <a:miter lim="800000"/>
            <a:headEnd type="none" w="sm" len="sm"/>
            <a:tailEnd type="none" w="sm" len="sm"/>
          </a:ln>
        </p:spPr>
        <p:txBody>
          <a:bodyPr>
            <a:spAutoFit/>
          </a:bodyPr>
          <a:lstStyle/>
          <a:p>
            <a:r>
              <a:rPr lang="en-US" sz="1800" dirty="0">
                <a:solidFill>
                  <a:schemeClr val="tx1">
                    <a:lumMod val="50000"/>
                  </a:schemeClr>
                </a:solidFill>
                <a:latin typeface="Arial" charset="0"/>
              </a:rPr>
              <a:t>Crewchief’s </a:t>
            </a:r>
          </a:p>
          <a:p>
            <a:r>
              <a:rPr lang="en-US" sz="1800" dirty="0">
                <a:solidFill>
                  <a:schemeClr val="tx1">
                    <a:lumMod val="50000"/>
                  </a:schemeClr>
                </a:solidFill>
                <a:latin typeface="Arial" charset="0"/>
              </a:rPr>
              <a:t>Toolbox @ 30 feet</a:t>
            </a:r>
            <a:endParaRPr lang="en-US" dirty="0">
              <a:solidFill>
                <a:schemeClr val="tx1">
                  <a:lumMod val="50000"/>
                </a:schemeClr>
              </a:solidFill>
              <a:latin typeface="Arial" charset="0"/>
            </a:endParaRPr>
          </a:p>
        </p:txBody>
      </p:sp>
      <p:pic>
        <p:nvPicPr>
          <p:cNvPr id="17" name="Picture 27"/>
          <p:cNvPicPr>
            <a:picLocks noChangeAspect="1" noChangeArrowheads="1"/>
          </p:cNvPicPr>
          <p:nvPr/>
        </p:nvPicPr>
        <p:blipFill>
          <a:blip r:embed="rId8" cstate="print"/>
          <a:srcRect/>
          <a:stretch>
            <a:fillRect/>
          </a:stretch>
        </p:blipFill>
        <p:spPr bwMode="auto">
          <a:xfrm>
            <a:off x="1219201" y="3354388"/>
            <a:ext cx="1335550" cy="1828800"/>
          </a:xfrm>
          <a:prstGeom prst="rect">
            <a:avLst/>
          </a:prstGeom>
          <a:noFill/>
          <a:ln w="12700">
            <a:noFill/>
            <a:miter lim="800000"/>
            <a:headEnd type="none" w="sm" len="sm"/>
            <a:tailEnd type="none" w="sm" len="sm"/>
          </a:ln>
        </p:spPr>
      </p:pic>
      <p:sp>
        <p:nvSpPr>
          <p:cNvPr id="18" name="Oval 28"/>
          <p:cNvSpPr>
            <a:spLocks noChangeArrowheads="1"/>
          </p:cNvSpPr>
          <p:nvPr/>
        </p:nvSpPr>
        <p:spPr bwMode="auto">
          <a:xfrm>
            <a:off x="6513129" y="3651250"/>
            <a:ext cx="492355" cy="914400"/>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dirty="0">
              <a:solidFill>
                <a:schemeClr val="tx1">
                  <a:lumMod val="50000"/>
                </a:schemeClr>
              </a:solidFill>
            </a:endParaRPr>
          </a:p>
        </p:txBody>
      </p:sp>
      <p:sp>
        <p:nvSpPr>
          <p:cNvPr id="19" name="Oval 29"/>
          <p:cNvSpPr>
            <a:spLocks noChangeArrowheads="1"/>
          </p:cNvSpPr>
          <p:nvPr/>
        </p:nvSpPr>
        <p:spPr bwMode="auto">
          <a:xfrm>
            <a:off x="4035119" y="3937000"/>
            <a:ext cx="404145" cy="361950"/>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dirty="0">
              <a:solidFill>
                <a:schemeClr val="tx1">
                  <a:lumMod val="50000"/>
                </a:schemeClr>
              </a:solidFill>
            </a:endParaRPr>
          </a:p>
        </p:txBody>
      </p:sp>
      <p:sp>
        <p:nvSpPr>
          <p:cNvPr id="20" name="Oval 30"/>
          <p:cNvSpPr>
            <a:spLocks noChangeArrowheads="1"/>
          </p:cNvSpPr>
          <p:nvPr/>
        </p:nvSpPr>
        <p:spPr bwMode="auto">
          <a:xfrm>
            <a:off x="3101844" y="4011561"/>
            <a:ext cx="246040" cy="268339"/>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dirty="0">
              <a:solidFill>
                <a:schemeClr val="tx1">
                  <a:lumMod val="50000"/>
                </a:schemeClr>
              </a:solidFill>
            </a:endParaRPr>
          </a:p>
        </p:txBody>
      </p:sp>
      <p:sp>
        <p:nvSpPr>
          <p:cNvPr id="21" name="Oval 31"/>
          <p:cNvSpPr>
            <a:spLocks noChangeArrowheads="1"/>
          </p:cNvSpPr>
          <p:nvPr/>
        </p:nvSpPr>
        <p:spPr bwMode="auto">
          <a:xfrm>
            <a:off x="5338488" y="3803650"/>
            <a:ext cx="442880" cy="647700"/>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dirty="0">
              <a:solidFill>
                <a:schemeClr val="tx1">
                  <a:lumMod val="50000"/>
                </a:schemeClr>
              </a:solidFill>
            </a:endParaRPr>
          </a:p>
        </p:txBody>
      </p:sp>
      <p:sp>
        <p:nvSpPr>
          <p:cNvPr id="22" name="Text Box 32"/>
          <p:cNvSpPr txBox="1">
            <a:spLocks noChangeArrowheads="1"/>
          </p:cNvSpPr>
          <p:nvPr/>
        </p:nvSpPr>
        <p:spPr bwMode="auto">
          <a:xfrm>
            <a:off x="5325079" y="3943350"/>
            <a:ext cx="505267" cy="369332"/>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24’</a:t>
            </a:r>
            <a:endParaRPr lang="en-US" dirty="0">
              <a:solidFill>
                <a:schemeClr val="tx1">
                  <a:lumMod val="50000"/>
                </a:schemeClr>
              </a:solidFill>
              <a:latin typeface="Arial" charset="0"/>
            </a:endParaRPr>
          </a:p>
        </p:txBody>
      </p:sp>
      <p:sp>
        <p:nvSpPr>
          <p:cNvPr id="23" name="Text Box 33"/>
          <p:cNvSpPr txBox="1">
            <a:spLocks noChangeArrowheads="1"/>
          </p:cNvSpPr>
          <p:nvPr/>
        </p:nvSpPr>
        <p:spPr bwMode="auto">
          <a:xfrm>
            <a:off x="3973438" y="3932238"/>
            <a:ext cx="505267" cy="369332"/>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12’</a:t>
            </a:r>
            <a:endParaRPr lang="en-US" dirty="0">
              <a:solidFill>
                <a:schemeClr val="tx1">
                  <a:lumMod val="50000"/>
                </a:schemeClr>
              </a:solidFill>
              <a:latin typeface="Arial" charset="0"/>
            </a:endParaRPr>
          </a:p>
        </p:txBody>
      </p:sp>
      <p:sp>
        <p:nvSpPr>
          <p:cNvPr id="24" name="Text Box 34"/>
          <p:cNvSpPr txBox="1">
            <a:spLocks noChangeArrowheads="1"/>
          </p:cNvSpPr>
          <p:nvPr/>
        </p:nvSpPr>
        <p:spPr bwMode="auto">
          <a:xfrm>
            <a:off x="6515810" y="3951288"/>
            <a:ext cx="505267" cy="369332"/>
          </a:xfrm>
          <a:prstGeom prst="rect">
            <a:avLst/>
          </a:prstGeom>
          <a:noFill/>
          <a:ln w="12700">
            <a:noFill/>
            <a:miter lim="800000"/>
            <a:headEnd type="none" w="sm" len="sm"/>
            <a:tailEnd type="none" w="sm" len="sm"/>
          </a:ln>
        </p:spPr>
        <p:txBody>
          <a:bodyPr wrap="none">
            <a:spAutoFit/>
          </a:bodyPr>
          <a:lstStyle/>
          <a:p>
            <a:r>
              <a:rPr lang="en-US" sz="1800" dirty="0">
                <a:solidFill>
                  <a:schemeClr val="tx1">
                    <a:lumMod val="50000"/>
                  </a:schemeClr>
                </a:solidFill>
                <a:latin typeface="Arial" charset="0"/>
              </a:rPr>
              <a:t>35’</a:t>
            </a:r>
            <a:endParaRPr lang="en-US" dirty="0">
              <a:solidFill>
                <a:schemeClr val="tx1">
                  <a:lumMod val="50000"/>
                </a:schemeClr>
              </a:solidFill>
              <a:latin typeface="Arial" charset="0"/>
            </a:endParaRPr>
          </a:p>
        </p:txBody>
      </p:sp>
      <p:sp>
        <p:nvSpPr>
          <p:cNvPr id="25" name="Text Box 35"/>
          <p:cNvSpPr txBox="1">
            <a:spLocks noChangeArrowheads="1"/>
          </p:cNvSpPr>
          <p:nvPr/>
        </p:nvSpPr>
        <p:spPr bwMode="auto">
          <a:xfrm>
            <a:off x="3040162" y="4000500"/>
            <a:ext cx="558444" cy="369332"/>
          </a:xfrm>
          <a:prstGeom prst="rect">
            <a:avLst/>
          </a:prstGeom>
          <a:noFill/>
          <a:ln w="12700">
            <a:noFill/>
            <a:miter lim="800000"/>
            <a:headEnd type="none" w="sm" len="sm"/>
            <a:tailEnd type="none" w="sm" len="sm"/>
          </a:ln>
        </p:spPr>
        <p:txBody>
          <a:bodyPr wrap="square">
            <a:spAutoFit/>
          </a:bodyPr>
          <a:lstStyle/>
          <a:p>
            <a:r>
              <a:rPr lang="en-US" sz="1800" smtClean="0">
                <a:solidFill>
                  <a:schemeClr val="tx1">
                    <a:lumMod val="50000"/>
                  </a:schemeClr>
                </a:solidFill>
                <a:latin typeface="Arial" charset="0"/>
              </a:rPr>
              <a:t>3’</a:t>
            </a:r>
            <a:endParaRPr lang="en-US" dirty="0">
              <a:solidFill>
                <a:schemeClr val="tx1">
                  <a:lumMod val="50000"/>
                </a:schemeClr>
              </a:solidFill>
              <a:latin typeface="Arial" charset="0"/>
            </a:endParaRPr>
          </a:p>
        </p:txBody>
      </p:sp>
      <p:sp>
        <p:nvSpPr>
          <p:cNvPr id="38" name="Title 37"/>
          <p:cNvSpPr>
            <a:spLocks noGrp="1"/>
          </p:cNvSpPr>
          <p:nvPr>
            <p:ph type="title"/>
          </p:nvPr>
        </p:nvSpPr>
        <p:spPr/>
        <p:txBody>
          <a:bodyPr/>
          <a:lstStyle/>
          <a:p>
            <a:r>
              <a:rPr lang="en-US" dirty="0" smtClean="0"/>
              <a:t>Night Blind Spot</a:t>
            </a:r>
            <a:endParaRPr lang="en-US" dirty="0"/>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Adaptation</a:t>
            </a:r>
            <a:endParaRPr lang="en-US" dirty="0"/>
          </a:p>
        </p:txBody>
      </p:sp>
      <p:sp>
        <p:nvSpPr>
          <p:cNvPr id="3" name="Content Placeholder 2"/>
          <p:cNvSpPr>
            <a:spLocks noGrp="1"/>
          </p:cNvSpPr>
          <p:nvPr>
            <p:ph idx="1"/>
          </p:nvPr>
        </p:nvSpPr>
        <p:spPr/>
        <p:txBody>
          <a:bodyPr/>
          <a:lstStyle/>
          <a:p>
            <a:r>
              <a:rPr lang="en-US" dirty="0" smtClean="0">
                <a:solidFill>
                  <a:schemeClr val="tx1">
                    <a:lumMod val="50000"/>
                  </a:schemeClr>
                </a:solidFill>
              </a:rPr>
              <a:t>Average time required is 30-45 minutes</a:t>
            </a:r>
          </a:p>
          <a:p>
            <a:endParaRPr lang="en-US" dirty="0" smtClean="0">
              <a:solidFill>
                <a:schemeClr val="tx1">
                  <a:lumMod val="50000"/>
                </a:schemeClr>
              </a:solidFill>
            </a:endParaRPr>
          </a:p>
          <a:p>
            <a:r>
              <a:rPr lang="en-US" dirty="0" smtClean="0">
                <a:solidFill>
                  <a:schemeClr val="tx1">
                    <a:lumMod val="50000"/>
                  </a:schemeClr>
                </a:solidFill>
              </a:rPr>
              <a:t>Exposure to intense sunlight , glare off sand, snow, or water for 2-5 hours will increase the time required to dark adapt, for up to 5 hours</a:t>
            </a:r>
          </a:p>
          <a:p>
            <a:endParaRPr lang="en-US" dirty="0" smtClean="0">
              <a:solidFill>
                <a:schemeClr val="tx1">
                  <a:lumMod val="50000"/>
                </a:schemeClr>
              </a:solidFill>
            </a:endParaRPr>
          </a:p>
          <a:p>
            <a:r>
              <a:rPr lang="en-US" dirty="0" smtClean="0">
                <a:solidFill>
                  <a:schemeClr val="tx1">
                    <a:lumMod val="50000"/>
                  </a:schemeClr>
                </a:solidFill>
              </a:rPr>
              <a:t>After full dark adaptation, 3-5 minutes required to  “re-dark adapt” if exposed to a brief, bright light</a:t>
            </a:r>
          </a:p>
          <a:p>
            <a:endParaRPr lang="en-US" dirty="0" smtClean="0">
              <a:solidFill>
                <a:schemeClr val="tx1">
                  <a:lumMod val="50000"/>
                </a:schemeClr>
              </a:solidFill>
            </a:endParaRPr>
          </a:p>
          <a:p>
            <a:r>
              <a:rPr lang="en-US" dirty="0" smtClean="0">
                <a:solidFill>
                  <a:schemeClr val="tx1">
                    <a:lumMod val="50000"/>
                  </a:schemeClr>
                </a:solidFill>
              </a:rPr>
              <a:t>Vitamin A required for production of </a:t>
            </a:r>
            <a:r>
              <a:rPr lang="en-US" dirty="0" err="1" smtClean="0">
                <a:solidFill>
                  <a:schemeClr val="tx1">
                    <a:lumMod val="50000"/>
                  </a:schemeClr>
                </a:solidFill>
              </a:rPr>
              <a:t>Rhodopsin</a:t>
            </a:r>
            <a:endParaRPr lang="en-US" dirty="0" smtClean="0">
              <a:solidFill>
                <a:schemeClr val="tx1">
                  <a:lumMod val="50000"/>
                </a:schemeClr>
              </a:solidFill>
            </a:endParaRPr>
          </a:p>
          <a:p>
            <a:pPr>
              <a:buNone/>
            </a:pPr>
            <a:endParaRPr lang="en-US" dirty="0" smtClean="0">
              <a:solidFill>
                <a:schemeClr val="tx1">
                  <a:lumMod val="50000"/>
                </a:schemeClr>
              </a:solidFill>
            </a:endParaRPr>
          </a:p>
        </p:txBody>
      </p:sp>
      <p:pic>
        <p:nvPicPr>
          <p:cNvPr id="4" name="Picture 8"/>
          <p:cNvPicPr>
            <a:picLocks noChangeAspect="1" noChangeArrowheads="1"/>
          </p:cNvPicPr>
          <p:nvPr/>
        </p:nvPicPr>
        <p:blipFill>
          <a:blip r:embed="rId3" cstate="print">
            <a:lum bright="-50000" contrast="-13000"/>
          </a:blip>
          <a:srcRect/>
          <a:stretch>
            <a:fillRect/>
          </a:stretch>
        </p:blipFill>
        <p:spPr bwMode="auto">
          <a:xfrm>
            <a:off x="7541696" y="5410200"/>
            <a:ext cx="1602303" cy="1447800"/>
          </a:xfrm>
          <a:prstGeom prst="rect">
            <a:avLst/>
          </a:prstGeom>
          <a:noFill/>
          <a:ln w="12700">
            <a:noFill/>
            <a:miter lim="800000"/>
            <a:headEnd type="none" w="sm" len="sm"/>
            <a:tailEnd type="none" w="sm" len="sm"/>
          </a:ln>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Night Myopia</a:t>
            </a:r>
            <a:endParaRPr lang="en-US" dirty="0"/>
          </a:p>
        </p:txBody>
      </p:sp>
      <p:sp>
        <p:nvSpPr>
          <p:cNvPr id="3" name="Content Placeholder 2"/>
          <p:cNvSpPr>
            <a:spLocks noGrp="1"/>
          </p:cNvSpPr>
          <p:nvPr>
            <p:ph idx="1"/>
          </p:nvPr>
        </p:nvSpPr>
        <p:spPr/>
        <p:txBody>
          <a:bodyPr/>
          <a:lstStyle/>
          <a:p>
            <a:r>
              <a:rPr lang="en-US" dirty="0" smtClean="0"/>
              <a:t>Blue wavelength light causes night myopia</a:t>
            </a:r>
          </a:p>
          <a:p>
            <a:pPr lvl="1">
              <a:buNone/>
            </a:pPr>
            <a:endParaRPr lang="en-US" dirty="0" smtClean="0"/>
          </a:p>
          <a:p>
            <a:pPr lvl="1"/>
            <a:r>
              <a:rPr lang="en-US" dirty="0" smtClean="0"/>
              <a:t>Image sharpness decreases as pupil diameter                  increases</a:t>
            </a:r>
          </a:p>
          <a:p>
            <a:pPr lvl="1">
              <a:buNone/>
            </a:pPr>
            <a:endParaRPr lang="en-US" dirty="0" smtClean="0"/>
          </a:p>
          <a:p>
            <a:pPr lvl="1"/>
            <a:r>
              <a:rPr lang="en-US" dirty="0" smtClean="0"/>
              <a:t>Mild refractive error factors combined, creates unacceptably blurred vision</a:t>
            </a:r>
          </a:p>
          <a:p>
            <a:pPr lvl="1"/>
            <a:endParaRPr lang="en-US" dirty="0" smtClean="0"/>
          </a:p>
          <a:p>
            <a:pPr lvl="1"/>
            <a:r>
              <a:rPr lang="en-US" dirty="0" smtClean="0"/>
              <a:t>Focusing mechanism of the eye may move toward a resting position (increases myopic state)</a:t>
            </a:r>
            <a:endParaRPr lang="en-US" dirty="0"/>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Illusions</a:t>
            </a:r>
            <a:endParaRPr lang="en-US" dirty="0"/>
          </a:p>
        </p:txBody>
      </p:sp>
      <p:sp>
        <p:nvSpPr>
          <p:cNvPr id="3" name="Content Placeholder 2"/>
          <p:cNvSpPr>
            <a:spLocks noGrp="1"/>
          </p:cNvSpPr>
          <p:nvPr>
            <p:ph sz="half" idx="1"/>
          </p:nvPr>
        </p:nvSpPr>
        <p:spPr/>
        <p:txBody>
          <a:bodyPr/>
          <a:lstStyle/>
          <a:p>
            <a:r>
              <a:rPr lang="en-US" sz="2400" dirty="0" smtClean="0">
                <a:solidFill>
                  <a:srgbClr val="FF0000"/>
                </a:solidFill>
              </a:rPr>
              <a:t>F</a:t>
            </a:r>
            <a:r>
              <a:rPr lang="en-US" sz="2400" dirty="0" smtClean="0"/>
              <a:t>ascination (fixation) in flight</a:t>
            </a:r>
          </a:p>
          <a:p>
            <a:r>
              <a:rPr lang="en-US" sz="2400" dirty="0" smtClean="0">
                <a:solidFill>
                  <a:srgbClr val="FF0000"/>
                </a:solidFill>
              </a:rPr>
              <a:t>F</a:t>
            </a:r>
            <a:r>
              <a:rPr lang="en-US" sz="2400" dirty="0" smtClean="0"/>
              <a:t>alse horizon**</a:t>
            </a:r>
          </a:p>
          <a:p>
            <a:r>
              <a:rPr lang="en-US" sz="2400" dirty="0" smtClean="0">
                <a:solidFill>
                  <a:srgbClr val="FF0000"/>
                </a:solidFill>
              </a:rPr>
              <a:t>F</a:t>
            </a:r>
            <a:r>
              <a:rPr lang="en-US" sz="2400" dirty="0" smtClean="0"/>
              <a:t>licker vertigo</a:t>
            </a:r>
          </a:p>
          <a:p>
            <a:endParaRPr lang="en-US" sz="2400" dirty="0" smtClean="0">
              <a:solidFill>
                <a:srgbClr val="FF0000"/>
              </a:solidFill>
            </a:endParaRPr>
          </a:p>
          <a:p>
            <a:r>
              <a:rPr lang="en-US" sz="2400" dirty="0" smtClean="0">
                <a:solidFill>
                  <a:srgbClr val="FF0000"/>
                </a:solidFill>
              </a:rPr>
              <a:t>C</a:t>
            </a:r>
            <a:r>
              <a:rPr lang="en-US" sz="2400" dirty="0" smtClean="0"/>
              <a:t>rater illusion**</a:t>
            </a:r>
          </a:p>
          <a:p>
            <a:r>
              <a:rPr lang="en-US" sz="2400" dirty="0" smtClean="0">
                <a:solidFill>
                  <a:srgbClr val="FF0000"/>
                </a:solidFill>
              </a:rPr>
              <a:t>R</a:t>
            </a:r>
            <a:r>
              <a:rPr lang="en-US" sz="2400" dirty="0" smtClean="0"/>
              <a:t>elative motion</a:t>
            </a:r>
          </a:p>
          <a:p>
            <a:r>
              <a:rPr lang="en-US" sz="2400" dirty="0" smtClean="0">
                <a:solidFill>
                  <a:srgbClr val="FF0000"/>
                </a:solidFill>
              </a:rPr>
              <a:t>A</a:t>
            </a:r>
            <a:r>
              <a:rPr lang="en-US" sz="2400" dirty="0" smtClean="0"/>
              <a:t>ltered planes of reference</a:t>
            </a:r>
          </a:p>
          <a:p>
            <a:r>
              <a:rPr lang="en-US" sz="2400" dirty="0" smtClean="0">
                <a:solidFill>
                  <a:srgbClr val="FF0000"/>
                </a:solidFill>
              </a:rPr>
              <a:t>S</a:t>
            </a:r>
            <a:r>
              <a:rPr lang="en-US" sz="2400" dirty="0" smtClean="0"/>
              <a:t>ize-distance illusion</a:t>
            </a:r>
          </a:p>
          <a:p>
            <a:r>
              <a:rPr lang="en-US" sz="2400" dirty="0" smtClean="0">
                <a:solidFill>
                  <a:srgbClr val="FF0000"/>
                </a:solidFill>
              </a:rPr>
              <a:t>H</a:t>
            </a:r>
            <a:r>
              <a:rPr lang="en-US" sz="2400" dirty="0" smtClean="0"/>
              <a:t>eight-depth illusion</a:t>
            </a:r>
          </a:p>
          <a:p>
            <a:endParaRPr lang="en-US" sz="2400" dirty="0" smtClean="0"/>
          </a:p>
        </p:txBody>
      </p:sp>
      <p:sp>
        <p:nvSpPr>
          <p:cNvPr id="4" name="Content Placeholder 3"/>
          <p:cNvSpPr>
            <a:spLocks noGrp="1"/>
          </p:cNvSpPr>
          <p:nvPr>
            <p:ph sz="half" idx="2"/>
          </p:nvPr>
        </p:nvSpPr>
        <p:spPr>
          <a:xfrm>
            <a:off x="5078361" y="1371600"/>
            <a:ext cx="4065639" cy="5181600"/>
          </a:xfrm>
        </p:spPr>
        <p:txBody>
          <a:bodyPr/>
          <a:lstStyle/>
          <a:p>
            <a:r>
              <a:rPr lang="en-US" sz="2400" dirty="0" smtClean="0">
                <a:solidFill>
                  <a:srgbClr val="FF0000"/>
                </a:solidFill>
              </a:rPr>
              <a:t>C</a:t>
            </a:r>
            <a:r>
              <a:rPr lang="en-US" sz="2400" dirty="0" smtClean="0"/>
              <a:t>onfusion with ground lights**</a:t>
            </a:r>
          </a:p>
          <a:p>
            <a:r>
              <a:rPr lang="en-US" sz="2400" dirty="0" smtClean="0">
                <a:solidFill>
                  <a:srgbClr val="FF0000"/>
                </a:solidFill>
              </a:rPr>
              <a:t>S</a:t>
            </a:r>
            <a:r>
              <a:rPr lang="en-US" sz="2400" dirty="0" smtClean="0"/>
              <a:t>tructural illusions</a:t>
            </a:r>
          </a:p>
          <a:p>
            <a:r>
              <a:rPr lang="en-US" sz="2400" dirty="0" err="1" smtClean="0">
                <a:solidFill>
                  <a:srgbClr val="FF0000"/>
                </a:solidFill>
              </a:rPr>
              <a:t>A</a:t>
            </a:r>
            <a:r>
              <a:rPr lang="en-US" sz="2400" dirty="0" err="1" smtClean="0"/>
              <a:t>utokinetic</a:t>
            </a:r>
            <a:r>
              <a:rPr lang="en-US" sz="2400" dirty="0" smtClean="0"/>
              <a:t> illusion **</a:t>
            </a:r>
          </a:p>
          <a:p>
            <a:r>
              <a:rPr lang="en-US" sz="2400" dirty="0" smtClean="0">
                <a:solidFill>
                  <a:srgbClr val="FF0000"/>
                </a:solidFill>
              </a:rPr>
              <a:t>R</a:t>
            </a:r>
            <a:r>
              <a:rPr lang="en-US" sz="2400" dirty="0" smtClean="0"/>
              <a:t>eversible perspective ** </a:t>
            </a:r>
          </a:p>
          <a:p>
            <a:pPr algn="ctr">
              <a:buNone/>
            </a:pPr>
            <a:endParaRPr lang="en-US" sz="2400" dirty="0" smtClean="0"/>
          </a:p>
          <a:p>
            <a:pPr algn="ctr">
              <a:buNone/>
            </a:pPr>
            <a:r>
              <a:rPr lang="en-US" sz="2000" dirty="0" smtClean="0"/>
              <a:t>**Demonstrated during</a:t>
            </a:r>
          </a:p>
          <a:p>
            <a:pPr algn="ctr">
              <a:buNone/>
            </a:pPr>
            <a:r>
              <a:rPr lang="en-US" sz="2000" dirty="0" smtClean="0"/>
              <a:t>Night Vision Lab after break</a:t>
            </a:r>
            <a:endParaRPr lang="en-US" sz="2000" dirty="0"/>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lstStyle/>
          <a:p>
            <a:r>
              <a:rPr lang="en-US" dirty="0" smtClean="0"/>
              <a:t>ELO G</a:t>
            </a:r>
          </a:p>
        </p:txBody>
      </p:sp>
      <p:sp>
        <p:nvSpPr>
          <p:cNvPr id="62469" name="Rectangle 5"/>
          <p:cNvSpPr>
            <a:spLocks noGrp="1" noChangeArrowheads="1"/>
          </p:cNvSpPr>
          <p:nvPr>
            <p:ph idx="1"/>
          </p:nvPr>
        </p:nvSpPr>
        <p:spPr/>
        <p:txBody>
          <a:bodyPr/>
          <a:lstStyle/>
          <a:p>
            <a:r>
              <a:rPr lang="en-US" dirty="0" smtClean="0"/>
              <a:t>Action: Identify the methods to protect visual acuity from flight hazards</a:t>
            </a:r>
          </a:p>
          <a:p>
            <a:endParaRPr lang="en-US" dirty="0" smtClean="0"/>
          </a:p>
          <a:p>
            <a:r>
              <a:rPr lang="en-US" dirty="0" smtClean="0"/>
              <a:t>Conditions: Given a list</a:t>
            </a:r>
          </a:p>
          <a:p>
            <a:endParaRPr lang="en-US" dirty="0" smtClean="0"/>
          </a:p>
          <a:p>
            <a:r>
              <a:rPr lang="en-US" dirty="0" smtClean="0"/>
              <a:t>Standards : IAW TC 3-04.93</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Flight Hazards</a:t>
            </a:r>
            <a:endParaRPr lang="en-US" dirty="0"/>
          </a:p>
        </p:txBody>
      </p:sp>
      <p:sp>
        <p:nvSpPr>
          <p:cNvPr id="10" name="Content Placeholder 9"/>
          <p:cNvSpPr>
            <a:spLocks noGrp="1"/>
          </p:cNvSpPr>
          <p:nvPr>
            <p:ph idx="1"/>
          </p:nvPr>
        </p:nvSpPr>
        <p:spPr/>
        <p:txBody>
          <a:bodyPr/>
          <a:lstStyle/>
          <a:p>
            <a:r>
              <a:rPr lang="en-US" dirty="0" smtClean="0"/>
              <a:t>Solar Glare</a:t>
            </a:r>
          </a:p>
          <a:p>
            <a:endParaRPr lang="en-US" dirty="0" smtClean="0"/>
          </a:p>
          <a:p>
            <a:r>
              <a:rPr lang="en-US" dirty="0" smtClean="0"/>
              <a:t>Bird Strikes</a:t>
            </a:r>
          </a:p>
          <a:p>
            <a:endParaRPr lang="en-US" dirty="0" smtClean="0"/>
          </a:p>
          <a:p>
            <a:r>
              <a:rPr lang="en-US" dirty="0" smtClean="0"/>
              <a:t>Lasers</a:t>
            </a:r>
          </a:p>
          <a:p>
            <a:endParaRPr lang="en-US" dirty="0" smtClean="0"/>
          </a:p>
          <a:p>
            <a:r>
              <a:rPr lang="en-US" dirty="0" smtClean="0"/>
              <a:t>Nerve Agents</a:t>
            </a:r>
            <a:endParaRPr lang="en-US" dirty="0"/>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Solar Glare</a:t>
            </a:r>
            <a:endParaRPr lang="en-US" dirty="0"/>
          </a:p>
        </p:txBody>
      </p:sp>
      <p:pic>
        <p:nvPicPr>
          <p:cNvPr id="6" name="Picture 2" descr="BZ068"/>
          <p:cNvPicPr>
            <a:picLocks noGrp="1" noChangeAspect="1" noChangeArrowheads="1"/>
          </p:cNvPicPr>
          <p:nvPr>
            <p:ph idx="1"/>
          </p:nvPr>
        </p:nvPicPr>
        <p:blipFill>
          <a:blip r:embed="rId3" cstate="print"/>
          <a:srcRect/>
          <a:stretch>
            <a:fillRect/>
          </a:stretch>
        </p:blipFill>
        <p:spPr>
          <a:xfrm>
            <a:off x="1651000" y="1371600"/>
            <a:ext cx="6908800" cy="5181600"/>
          </a:xfrm>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Bird Strikes</a:t>
            </a:r>
            <a:endParaRPr lang="en-US" dirty="0"/>
          </a:p>
        </p:txBody>
      </p:sp>
      <p:graphicFrame>
        <p:nvGraphicFramePr>
          <p:cNvPr id="235521" name="Object 2"/>
          <p:cNvGraphicFramePr>
            <a:graphicFrameLocks noGrp="1" noChangeAspect="1"/>
          </p:cNvGraphicFramePr>
          <p:nvPr>
            <p:ph idx="1"/>
          </p:nvPr>
        </p:nvGraphicFramePr>
        <p:xfrm>
          <a:off x="1519311" y="1181686"/>
          <a:ext cx="7202657" cy="5303520"/>
        </p:xfrm>
        <a:graphic>
          <a:graphicData uri="http://schemas.openxmlformats.org/presentationml/2006/ole">
            <p:oleObj spid="_x0000_s235523" name="Slide" r:id="rId4" imgW="4544426" imgH="3409081" progId="PowerPoint.Slide.8">
              <p:embed/>
            </p:oleObj>
          </a:graphicData>
        </a:graphic>
      </p:graphicFrame>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r>
              <a:rPr lang="en-US" dirty="0" smtClean="0"/>
              <a:t>L.A.S.E.Rs</a:t>
            </a:r>
            <a:endParaRPr lang="en-US" dirty="0"/>
          </a:p>
        </p:txBody>
      </p:sp>
      <p:sp>
        <p:nvSpPr>
          <p:cNvPr id="8" name="Content Placeholder 7"/>
          <p:cNvSpPr>
            <a:spLocks noGrp="1"/>
          </p:cNvSpPr>
          <p:nvPr>
            <p:ph idx="1"/>
          </p:nvPr>
        </p:nvSpPr>
        <p:spPr>
          <a:xfrm>
            <a:off x="1229033" y="1720646"/>
            <a:ext cx="7620000" cy="3721510"/>
          </a:xfrm>
        </p:spPr>
        <p:txBody>
          <a:bodyPr/>
          <a:lstStyle/>
          <a:p>
            <a:r>
              <a:rPr lang="en-US" dirty="0" smtClean="0">
                <a:solidFill>
                  <a:srgbClr val="FF0000"/>
                </a:solidFill>
              </a:rPr>
              <a:t>L</a:t>
            </a:r>
            <a:r>
              <a:rPr lang="en-US" dirty="0" smtClean="0"/>
              <a:t>ight  </a:t>
            </a:r>
            <a:r>
              <a:rPr lang="en-US" dirty="0" smtClean="0">
                <a:solidFill>
                  <a:srgbClr val="FF0000"/>
                </a:solidFill>
              </a:rPr>
              <a:t>A</a:t>
            </a:r>
            <a:r>
              <a:rPr lang="en-US" dirty="0" smtClean="0"/>
              <a:t>mplification by a </a:t>
            </a:r>
            <a:r>
              <a:rPr lang="en-US" dirty="0" smtClean="0">
                <a:solidFill>
                  <a:srgbClr val="FF0000"/>
                </a:solidFill>
              </a:rPr>
              <a:t>S</a:t>
            </a:r>
            <a:r>
              <a:rPr lang="en-US" dirty="0" smtClean="0"/>
              <a:t>timulated </a:t>
            </a:r>
            <a:r>
              <a:rPr lang="en-US" dirty="0" smtClean="0">
                <a:solidFill>
                  <a:srgbClr val="FF0000"/>
                </a:solidFill>
              </a:rPr>
              <a:t>E</a:t>
            </a:r>
            <a:r>
              <a:rPr lang="en-US" dirty="0" smtClean="0"/>
              <a:t>mission of      </a:t>
            </a:r>
            <a:r>
              <a:rPr lang="en-US" dirty="0" smtClean="0">
                <a:solidFill>
                  <a:srgbClr val="FF0000"/>
                </a:solidFill>
              </a:rPr>
              <a:t>R</a:t>
            </a:r>
            <a:r>
              <a:rPr lang="en-US" dirty="0" smtClean="0"/>
              <a:t>adiation</a:t>
            </a:r>
          </a:p>
          <a:p>
            <a:pPr lvl="1"/>
            <a:r>
              <a:rPr lang="en-US" dirty="0" smtClean="0"/>
              <a:t>Intense, narrow beam of light, less than 1 inch in diameter</a:t>
            </a:r>
          </a:p>
          <a:p>
            <a:pPr lvl="1"/>
            <a:r>
              <a:rPr lang="en-US" dirty="0" smtClean="0"/>
              <a:t>Widens with distance:  2km-diameter is 2 meter</a:t>
            </a:r>
          </a:p>
          <a:p>
            <a:pPr>
              <a:buNone/>
            </a:pPr>
            <a:endParaRPr lang="en-US" dirty="0"/>
          </a:p>
        </p:txBody>
      </p:sp>
      <p:grpSp>
        <p:nvGrpSpPr>
          <p:cNvPr id="42" name="Group 41"/>
          <p:cNvGrpSpPr/>
          <p:nvPr/>
        </p:nvGrpSpPr>
        <p:grpSpPr>
          <a:xfrm>
            <a:off x="1175657" y="4424515"/>
            <a:ext cx="7968343" cy="1386520"/>
            <a:chOff x="1175657" y="5206180"/>
            <a:chExt cx="7968343" cy="1386520"/>
          </a:xfrm>
        </p:grpSpPr>
        <p:grpSp>
          <p:nvGrpSpPr>
            <p:cNvPr id="11" name="Group 10"/>
            <p:cNvGrpSpPr/>
            <p:nvPr/>
          </p:nvGrpSpPr>
          <p:grpSpPr>
            <a:xfrm>
              <a:off x="1175657" y="5206180"/>
              <a:ext cx="7968343" cy="1386520"/>
              <a:chOff x="0" y="4430713"/>
              <a:chExt cx="9144000" cy="1736725"/>
            </a:xfrm>
          </p:grpSpPr>
          <p:sp>
            <p:nvSpPr>
              <p:cNvPr id="12" name="AutoShape 3"/>
              <p:cNvSpPr>
                <a:spLocks noChangeArrowheads="1"/>
              </p:cNvSpPr>
              <p:nvPr/>
            </p:nvSpPr>
            <p:spPr bwMode="auto">
              <a:xfrm>
                <a:off x="0" y="4430713"/>
                <a:ext cx="9144000" cy="1590675"/>
              </a:xfrm>
              <a:prstGeom prst="leftArrow">
                <a:avLst>
                  <a:gd name="adj1" fmla="val 100000"/>
                  <a:gd name="adj2" fmla="val 572934"/>
                </a:avLst>
              </a:prstGeom>
              <a:solidFill>
                <a:srgbClr val="FF0000"/>
              </a:solidFill>
              <a:ln w="12700">
                <a:solidFill>
                  <a:schemeClr val="tx1"/>
                </a:solidFill>
                <a:miter lim="800000"/>
                <a:headEnd type="none" w="sm" len="sm"/>
                <a:tailEnd type="none" w="sm" len="sm"/>
              </a:ln>
            </p:spPr>
            <p:txBody>
              <a:bodyPr wrap="none" anchor="ctr"/>
              <a:lstStyle/>
              <a:p>
                <a:endParaRPr lang="en-US" dirty="0"/>
              </a:p>
            </p:txBody>
          </p:sp>
          <p:cxnSp>
            <p:nvCxnSpPr>
              <p:cNvPr id="13" name="AutoShape 8"/>
              <p:cNvCxnSpPr>
                <a:cxnSpLocks noChangeShapeType="1"/>
              </p:cNvCxnSpPr>
              <p:nvPr/>
            </p:nvCxnSpPr>
            <p:spPr bwMode="auto">
              <a:xfrm>
                <a:off x="0" y="6167438"/>
                <a:ext cx="9144000" cy="0"/>
              </a:xfrm>
              <a:prstGeom prst="straightConnector1">
                <a:avLst/>
              </a:prstGeom>
              <a:noFill/>
              <a:ln w="60325">
                <a:solidFill>
                  <a:schemeClr val="tx1"/>
                </a:solidFill>
                <a:round/>
                <a:headEnd type="stealth" w="lg" len="lg"/>
                <a:tailEnd type="stealth" w="lg" len="lg"/>
              </a:ln>
            </p:spPr>
          </p:cxnSp>
          <p:sp>
            <p:nvSpPr>
              <p:cNvPr id="14" name="Oval 10"/>
              <p:cNvSpPr>
                <a:spLocks noChangeArrowheads="1"/>
              </p:cNvSpPr>
              <p:nvPr/>
            </p:nvSpPr>
            <p:spPr bwMode="auto">
              <a:xfrm>
                <a:off x="8061378" y="4486275"/>
                <a:ext cx="1082622" cy="1485900"/>
              </a:xfrm>
              <a:prstGeom prst="ellipse">
                <a:avLst/>
              </a:prstGeom>
              <a:solidFill>
                <a:schemeClr val="tx1"/>
              </a:solidFill>
              <a:ln w="12700">
                <a:solidFill>
                  <a:schemeClr val="tx1"/>
                </a:solidFill>
                <a:round/>
                <a:headEnd type="none" w="sm" len="sm"/>
                <a:tailEnd type="none" w="sm" len="sm"/>
              </a:ln>
            </p:spPr>
            <p:txBody>
              <a:bodyPr wrap="none" anchor="ctr"/>
              <a:lstStyle/>
              <a:p>
                <a:pPr algn="ctr"/>
                <a:r>
                  <a:rPr lang="en-US" sz="1800" b="1" dirty="0">
                    <a:solidFill>
                      <a:schemeClr val="bg1"/>
                    </a:solidFill>
                  </a:rPr>
                  <a:t>2Meters</a:t>
                </a:r>
                <a:endParaRPr lang="en-US" b="1" dirty="0"/>
              </a:p>
            </p:txBody>
          </p:sp>
        </p:grpSp>
        <p:sp>
          <p:nvSpPr>
            <p:cNvPr id="15" name="Text Box 9"/>
            <p:cNvSpPr txBox="1">
              <a:spLocks noChangeArrowheads="1"/>
            </p:cNvSpPr>
            <p:nvPr/>
          </p:nvSpPr>
          <p:spPr bwMode="auto">
            <a:xfrm>
              <a:off x="4635325" y="6142891"/>
              <a:ext cx="918573" cy="414435"/>
            </a:xfrm>
            <a:prstGeom prst="rect">
              <a:avLst/>
            </a:prstGeom>
            <a:noFill/>
            <a:ln w="12700">
              <a:noFill/>
              <a:miter lim="800000"/>
              <a:headEnd type="none" w="sm" len="sm"/>
              <a:tailEnd type="none" w="sm" len="sm"/>
            </a:ln>
          </p:spPr>
          <p:txBody>
            <a:bodyPr wrap="none">
              <a:spAutoFit/>
            </a:bodyPr>
            <a:lstStyle/>
            <a:p>
              <a:r>
                <a:rPr lang="en-US" b="1" dirty="0"/>
                <a:t>2 Km</a:t>
              </a:r>
            </a:p>
          </p:txBody>
        </p:sp>
      </p:gr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6" name="Rectangle 4"/>
          <p:cNvSpPr>
            <a:spLocks noGrp="1" noChangeArrowheads="1"/>
          </p:cNvSpPr>
          <p:nvPr>
            <p:ph type="ctrTitle"/>
          </p:nvPr>
        </p:nvSpPr>
        <p:spPr>
          <a:xfrm>
            <a:off x="903515" y="2808514"/>
            <a:ext cx="7772400" cy="1143000"/>
          </a:xfrm>
        </p:spPr>
        <p:txBody>
          <a:bodyPr/>
          <a:lstStyle/>
          <a:p>
            <a:pPr algn="ctr"/>
            <a:r>
              <a:rPr lang="en-US" sz="4800" dirty="0" smtClean="0"/>
              <a:t>What did you see?</a:t>
            </a: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Laser Injuries</a:t>
            </a:r>
            <a:endParaRPr lang="en-US" dirty="0"/>
          </a:p>
        </p:txBody>
      </p:sp>
      <p:sp>
        <p:nvSpPr>
          <p:cNvPr id="27" name="Content Placeholder 26"/>
          <p:cNvSpPr>
            <a:spLocks noGrp="1"/>
          </p:cNvSpPr>
          <p:nvPr>
            <p:ph idx="1"/>
          </p:nvPr>
        </p:nvSpPr>
        <p:spPr>
          <a:xfrm>
            <a:off x="1265904" y="1194619"/>
            <a:ext cx="7620000" cy="5181600"/>
          </a:xfrm>
        </p:spPr>
        <p:txBody>
          <a:bodyPr/>
          <a:lstStyle/>
          <a:p>
            <a:r>
              <a:rPr lang="en-US" dirty="0" smtClean="0"/>
              <a:t>Lens:  focuses and concentrates light rays entering the eye</a:t>
            </a:r>
          </a:p>
          <a:p>
            <a:r>
              <a:rPr lang="en-US" dirty="0" smtClean="0"/>
              <a:t>Concentration of energy through the lens is intensified 100,000 times greater than the normal light entering the eye   </a:t>
            </a:r>
          </a:p>
          <a:p>
            <a:r>
              <a:rPr lang="en-US" dirty="0" smtClean="0"/>
              <a:t>Amount of damage depends on laser type, exposure time, and distance from the laser</a:t>
            </a:r>
          </a:p>
          <a:p>
            <a:r>
              <a:rPr lang="en-US" dirty="0" smtClean="0"/>
              <a:t>Types of injuries: </a:t>
            </a:r>
          </a:p>
          <a:p>
            <a:pPr lvl="1"/>
            <a:r>
              <a:rPr lang="en-US" dirty="0" smtClean="0"/>
              <a:t> Tiny lesions on the back of the eye</a:t>
            </a:r>
          </a:p>
          <a:p>
            <a:pPr lvl="1"/>
            <a:r>
              <a:rPr lang="en-US" dirty="0" smtClean="0"/>
              <a:t> Flash blindness</a:t>
            </a:r>
          </a:p>
          <a:p>
            <a:pPr lvl="1"/>
            <a:r>
              <a:rPr lang="en-US" dirty="0" smtClean="0"/>
              <a:t> Impaired night vision</a:t>
            </a:r>
          </a:p>
          <a:p>
            <a:pPr lvl="1"/>
            <a:r>
              <a:rPr lang="en-US" dirty="0" smtClean="0"/>
              <a:t> Severe burns effecting vast body portions</a:t>
            </a:r>
          </a:p>
          <a:p>
            <a:endParaRPr lang="en-US" dirty="0"/>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Laser Protective Measures</a:t>
            </a:r>
            <a:endParaRPr lang="en-US" dirty="0"/>
          </a:p>
        </p:txBody>
      </p:sp>
      <p:sp>
        <p:nvSpPr>
          <p:cNvPr id="6" name="Content Placeholder 5"/>
          <p:cNvSpPr>
            <a:spLocks noGrp="1"/>
          </p:cNvSpPr>
          <p:nvPr>
            <p:ph sz="half" idx="1"/>
          </p:nvPr>
        </p:nvSpPr>
        <p:spPr/>
        <p:txBody>
          <a:bodyPr/>
          <a:lstStyle/>
          <a:p>
            <a:r>
              <a:rPr lang="en-US" dirty="0" smtClean="0"/>
              <a:t>Passive:</a:t>
            </a:r>
          </a:p>
          <a:p>
            <a:pPr lvl="1"/>
            <a:r>
              <a:rPr lang="en-US" dirty="0" smtClean="0"/>
              <a:t>Take cover</a:t>
            </a:r>
          </a:p>
          <a:p>
            <a:pPr lvl="1"/>
            <a:r>
              <a:rPr lang="en-US" dirty="0" smtClean="0"/>
              <a:t>NVDs</a:t>
            </a:r>
          </a:p>
          <a:p>
            <a:pPr lvl="1"/>
            <a:r>
              <a:rPr lang="en-US" dirty="0" smtClean="0"/>
              <a:t>Squinting</a:t>
            </a:r>
          </a:p>
          <a:p>
            <a:pPr lvl="1"/>
            <a:r>
              <a:rPr lang="en-US" dirty="0" smtClean="0"/>
              <a:t>Protective goggles</a:t>
            </a:r>
          </a:p>
          <a:p>
            <a:endParaRPr lang="en-US" dirty="0"/>
          </a:p>
        </p:txBody>
      </p:sp>
      <p:sp>
        <p:nvSpPr>
          <p:cNvPr id="9" name="Content Placeholder 8"/>
          <p:cNvSpPr>
            <a:spLocks noGrp="1"/>
          </p:cNvSpPr>
          <p:nvPr>
            <p:ph sz="half" idx="2"/>
          </p:nvPr>
        </p:nvSpPr>
        <p:spPr/>
        <p:txBody>
          <a:bodyPr/>
          <a:lstStyle/>
          <a:p>
            <a:r>
              <a:rPr lang="en-US" dirty="0" smtClean="0"/>
              <a:t>Active:</a:t>
            </a:r>
          </a:p>
          <a:p>
            <a:pPr lvl="1"/>
            <a:r>
              <a:rPr lang="en-US" dirty="0" smtClean="0"/>
              <a:t>Counter measures taught or directed</a:t>
            </a:r>
          </a:p>
          <a:p>
            <a:pPr lvl="1"/>
            <a:r>
              <a:rPr lang="en-US" dirty="0" smtClean="0"/>
              <a:t>Evasive action</a:t>
            </a:r>
          </a:p>
          <a:p>
            <a:pPr lvl="1"/>
            <a:r>
              <a:rPr lang="en-US" dirty="0" smtClean="0"/>
              <a:t>Scanning with one eye or monocular optics</a:t>
            </a:r>
          </a:p>
          <a:p>
            <a:endParaRPr lang="en-US" dirty="0"/>
          </a:p>
        </p:txBody>
      </p:sp>
      <p:pic>
        <p:nvPicPr>
          <p:cNvPr id="13" name="Picture 7"/>
          <p:cNvPicPr>
            <a:picLocks noChangeArrowheads="1"/>
          </p:cNvPicPr>
          <p:nvPr/>
        </p:nvPicPr>
        <p:blipFill>
          <a:blip r:embed="rId3" cstate="print"/>
          <a:srcRect/>
          <a:stretch>
            <a:fillRect/>
          </a:stretch>
        </p:blipFill>
        <p:spPr bwMode="auto">
          <a:xfrm>
            <a:off x="2359742" y="4110491"/>
            <a:ext cx="2313857" cy="1110437"/>
          </a:xfrm>
          <a:prstGeom prst="rect">
            <a:avLst/>
          </a:prstGeom>
          <a:noFill/>
          <a:ln w="25400">
            <a:solidFill>
              <a:srgbClr val="000000"/>
            </a:solidFill>
            <a:miter lim="800000"/>
            <a:headEnd/>
            <a:tailEnd/>
          </a:ln>
          <a:effectLst>
            <a:outerShdw dist="53882" dir="2700000" algn="ctr" rotWithShape="0">
              <a:srgbClr val="000000"/>
            </a:outerShdw>
          </a:effectLst>
        </p:spPr>
      </p:pic>
      <p:pic>
        <p:nvPicPr>
          <p:cNvPr id="14" name="Picture 6"/>
          <p:cNvPicPr>
            <a:picLocks noChangeAspect="1" noChangeArrowheads="1"/>
          </p:cNvPicPr>
          <p:nvPr/>
        </p:nvPicPr>
        <p:blipFill>
          <a:blip r:embed="rId4" cstate="print"/>
          <a:srcRect/>
          <a:stretch>
            <a:fillRect/>
          </a:stretch>
        </p:blipFill>
        <p:spPr bwMode="auto">
          <a:xfrm>
            <a:off x="5982383" y="4702629"/>
            <a:ext cx="3161618" cy="2155371"/>
          </a:xfrm>
          <a:prstGeom prst="rect">
            <a:avLst/>
          </a:prstGeom>
          <a:noFill/>
          <a:ln w="12700">
            <a:noFill/>
            <a:miter lim="800000"/>
            <a:headEnd type="none" w="sm" len="sm"/>
            <a:tailEnd type="none" w="sm" len="sm"/>
          </a:ln>
        </p:spPr>
      </p:pic>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Nerve Agents</a:t>
            </a:r>
            <a:endParaRPr lang="en-US" dirty="0"/>
          </a:p>
        </p:txBody>
      </p:sp>
      <p:sp>
        <p:nvSpPr>
          <p:cNvPr id="17" name="Content Placeholder 16"/>
          <p:cNvSpPr>
            <a:spLocks noGrp="1"/>
          </p:cNvSpPr>
          <p:nvPr>
            <p:ph type="body" sz="half" idx="1"/>
          </p:nvPr>
        </p:nvSpPr>
        <p:spPr>
          <a:xfrm>
            <a:off x="1280650" y="1238864"/>
            <a:ext cx="7597879" cy="5181600"/>
          </a:xfrm>
        </p:spPr>
        <p:txBody>
          <a:bodyPr/>
          <a:lstStyle/>
          <a:p>
            <a:pPr lvl="0"/>
            <a:r>
              <a:rPr lang="en-US" dirty="0" smtClean="0"/>
              <a:t>Threat present both day and night at low level flight</a:t>
            </a:r>
          </a:p>
          <a:p>
            <a:pPr lvl="0"/>
            <a:r>
              <a:rPr lang="en-US" dirty="0" smtClean="0"/>
              <a:t>Consult flight surgeon immediately</a:t>
            </a:r>
          </a:p>
          <a:p>
            <a:r>
              <a:rPr lang="en-US" dirty="0" smtClean="0"/>
              <a:t>Severity of </a:t>
            </a:r>
            <a:r>
              <a:rPr lang="en-US" dirty="0" err="1" smtClean="0"/>
              <a:t>miosis</a:t>
            </a:r>
            <a:r>
              <a:rPr lang="en-US" dirty="0" smtClean="0"/>
              <a:t> depends on agent concentration and cumulative effects of repeated exposure</a:t>
            </a:r>
          </a:p>
          <a:p>
            <a:pPr lvl="1"/>
            <a:r>
              <a:rPr lang="en-US" dirty="0" smtClean="0"/>
              <a:t>Direct or minute exposure will cause </a:t>
            </a:r>
            <a:r>
              <a:rPr lang="en-US" dirty="0" err="1" smtClean="0"/>
              <a:t>miosis</a:t>
            </a:r>
            <a:r>
              <a:rPr lang="en-US" dirty="0" smtClean="0"/>
              <a:t> (pupil constriction)</a:t>
            </a:r>
          </a:p>
          <a:p>
            <a:pPr lvl="1"/>
            <a:r>
              <a:rPr lang="en-US" dirty="0" smtClean="0"/>
              <a:t>Severe </a:t>
            </a:r>
            <a:r>
              <a:rPr lang="en-US" dirty="0" err="1" smtClean="0"/>
              <a:t>miosis</a:t>
            </a:r>
            <a:r>
              <a:rPr lang="en-US" dirty="0" smtClean="0"/>
              <a:t> may persist for 48 hrs </a:t>
            </a:r>
          </a:p>
          <a:p>
            <a:pPr lvl="1"/>
            <a:r>
              <a:rPr lang="en-US" dirty="0" smtClean="0"/>
              <a:t>Complete recovery may take up to 20 days</a:t>
            </a:r>
          </a:p>
          <a:p>
            <a:pPr>
              <a:buNone/>
            </a:pPr>
            <a:endParaRPr lang="en-US" dirty="0"/>
          </a:p>
        </p:txBody>
      </p:sp>
      <p:pic>
        <p:nvPicPr>
          <p:cNvPr id="18" name="Picture 4"/>
          <p:cNvPicPr>
            <a:picLocks noGrp="1" noChangeAspect="1" noChangeArrowheads="1"/>
          </p:cNvPicPr>
          <p:nvPr>
            <p:ph sz="half" idx="2"/>
          </p:nvPr>
        </p:nvPicPr>
        <p:blipFill>
          <a:blip r:embed="rId3" cstate="print"/>
          <a:stretch>
            <a:fillRect/>
          </a:stretch>
        </p:blipFill>
        <p:spPr>
          <a:xfrm>
            <a:off x="2180303" y="4646777"/>
            <a:ext cx="2671916" cy="1987238"/>
          </a:xfrm>
        </p:spPr>
      </p:pic>
      <p:sp>
        <p:nvSpPr>
          <p:cNvPr id="12" name="Content Placeholder 7"/>
          <p:cNvSpPr txBox="1">
            <a:spLocks/>
          </p:cNvSpPr>
          <p:nvPr/>
        </p:nvSpPr>
        <p:spPr bwMode="auto">
          <a:xfrm>
            <a:off x="5218471" y="4267200"/>
            <a:ext cx="3733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96633"/>
              </a:buClr>
              <a:buSzPct val="85000"/>
              <a:buFont typeface="Wingdings" pitchFamily="2" charset="2"/>
              <a:buChar char="u"/>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Rectangle 5"/>
          <p:cNvSpPr>
            <a:spLocks noGrp="1" noChangeArrowheads="1"/>
          </p:cNvSpPr>
          <p:nvPr>
            <p:ph type="title" idx="4294967295"/>
          </p:nvPr>
        </p:nvSpPr>
        <p:spPr>
          <a:xfrm>
            <a:off x="2667000" y="2667000"/>
            <a:ext cx="6477000" cy="1143000"/>
          </a:xfrm>
        </p:spPr>
        <p:txBody>
          <a:bodyPr/>
          <a:lstStyle/>
          <a:p>
            <a:pPr eaLnBrk="1" hangingPunct="1"/>
            <a:r>
              <a:rPr lang="en-US" sz="6600" dirty="0" smtClean="0"/>
              <a:t>QUESTIONS?</a:t>
            </a: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a:lstStyle/>
          <a:p>
            <a:r>
              <a:rPr lang="en-US" dirty="0" smtClean="0"/>
              <a:t>ELO H</a:t>
            </a:r>
          </a:p>
        </p:txBody>
      </p:sp>
      <p:sp>
        <p:nvSpPr>
          <p:cNvPr id="73733" name="Rectangle 5"/>
          <p:cNvSpPr>
            <a:spLocks noGrp="1" noChangeArrowheads="1"/>
          </p:cNvSpPr>
          <p:nvPr>
            <p:ph idx="1"/>
          </p:nvPr>
        </p:nvSpPr>
        <p:spPr/>
        <p:txBody>
          <a:bodyPr/>
          <a:lstStyle/>
          <a:p>
            <a:r>
              <a:rPr lang="en-US" dirty="0" smtClean="0"/>
              <a:t>Action: Identify the effects of the self-imposed stresses</a:t>
            </a:r>
          </a:p>
          <a:p>
            <a:endParaRPr lang="en-US" dirty="0" smtClean="0"/>
          </a:p>
          <a:p>
            <a:r>
              <a:rPr lang="en-US" dirty="0" smtClean="0"/>
              <a:t>Conditions: Given a list </a:t>
            </a:r>
          </a:p>
          <a:p>
            <a:endParaRPr lang="en-US" dirty="0" smtClean="0"/>
          </a:p>
          <a:p>
            <a:r>
              <a:rPr lang="en-US" dirty="0" smtClean="0"/>
              <a:t>Standards: IAW TC 3-04.93, AR 40-8 </a:t>
            </a: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Self-imposed Stresses</a:t>
            </a:r>
            <a:endParaRPr lang="en-US" dirty="0"/>
          </a:p>
        </p:txBody>
      </p:sp>
      <p:sp>
        <p:nvSpPr>
          <p:cNvPr id="8" name="Content Placeholder 7"/>
          <p:cNvSpPr>
            <a:spLocks noGrp="1"/>
          </p:cNvSpPr>
          <p:nvPr>
            <p:ph idx="1"/>
          </p:nvPr>
        </p:nvSpPr>
        <p:spPr/>
        <p:txBody>
          <a:bodyPr/>
          <a:lstStyle/>
          <a:p>
            <a:r>
              <a:rPr lang="en-US" sz="2800" dirty="0" smtClean="0">
                <a:solidFill>
                  <a:srgbClr val="FF0000"/>
                </a:solidFill>
              </a:rPr>
              <a:t>D</a:t>
            </a:r>
            <a:r>
              <a:rPr lang="en-US" sz="2800" dirty="0" smtClean="0">
                <a:solidFill>
                  <a:schemeClr val="tx1">
                    <a:lumMod val="50000"/>
                  </a:schemeClr>
                </a:solidFill>
              </a:rPr>
              <a:t>rugs</a:t>
            </a:r>
          </a:p>
          <a:p>
            <a:endParaRPr lang="en-US" sz="2800" dirty="0" smtClean="0"/>
          </a:p>
          <a:p>
            <a:r>
              <a:rPr lang="en-US" sz="2800" dirty="0" smtClean="0">
                <a:solidFill>
                  <a:srgbClr val="FF0000"/>
                </a:solidFill>
              </a:rPr>
              <a:t>E</a:t>
            </a:r>
            <a:r>
              <a:rPr lang="en-US" sz="2800" dirty="0" smtClean="0">
                <a:solidFill>
                  <a:schemeClr val="tx1">
                    <a:lumMod val="50000"/>
                  </a:schemeClr>
                </a:solidFill>
              </a:rPr>
              <a:t>xhaustion</a:t>
            </a:r>
          </a:p>
          <a:p>
            <a:endParaRPr lang="en-US" sz="2800" dirty="0" smtClean="0"/>
          </a:p>
          <a:p>
            <a:r>
              <a:rPr lang="en-US" sz="2800" dirty="0" smtClean="0">
                <a:solidFill>
                  <a:srgbClr val="FF0000"/>
                </a:solidFill>
              </a:rPr>
              <a:t>A</a:t>
            </a:r>
            <a:r>
              <a:rPr lang="en-US" sz="2800" dirty="0" smtClean="0">
                <a:solidFill>
                  <a:schemeClr val="tx1">
                    <a:lumMod val="50000"/>
                  </a:schemeClr>
                </a:solidFill>
              </a:rPr>
              <a:t>lcohol</a:t>
            </a:r>
          </a:p>
          <a:p>
            <a:endParaRPr lang="en-US" sz="2800" dirty="0" smtClean="0"/>
          </a:p>
          <a:p>
            <a:r>
              <a:rPr lang="en-US" sz="2800" dirty="0" smtClean="0">
                <a:solidFill>
                  <a:srgbClr val="FF0000"/>
                </a:solidFill>
              </a:rPr>
              <a:t>T</a:t>
            </a:r>
            <a:r>
              <a:rPr lang="en-US" sz="2800" dirty="0" smtClean="0">
                <a:solidFill>
                  <a:schemeClr val="tx1">
                    <a:lumMod val="50000"/>
                  </a:schemeClr>
                </a:solidFill>
              </a:rPr>
              <a:t>obacco</a:t>
            </a:r>
          </a:p>
          <a:p>
            <a:endParaRPr lang="en-US" sz="2800" dirty="0" smtClean="0"/>
          </a:p>
          <a:p>
            <a:r>
              <a:rPr lang="en-US" sz="2800" dirty="0" smtClean="0">
                <a:solidFill>
                  <a:srgbClr val="FF0000"/>
                </a:solidFill>
              </a:rPr>
              <a:t>H</a:t>
            </a:r>
            <a:r>
              <a:rPr lang="en-US" sz="2800" dirty="0" smtClean="0">
                <a:solidFill>
                  <a:schemeClr val="tx1">
                    <a:lumMod val="50000"/>
                  </a:schemeClr>
                </a:solidFill>
              </a:rPr>
              <a:t>ypoglycemia</a:t>
            </a:r>
          </a:p>
          <a:p>
            <a:pPr>
              <a:buNone/>
            </a:pPr>
            <a:endParaRPr lang="en-US" sz="2800" dirty="0"/>
          </a:p>
        </p:txBody>
      </p:sp>
      <p:grpSp>
        <p:nvGrpSpPr>
          <p:cNvPr id="2" name="Group 13"/>
          <p:cNvGrpSpPr/>
          <p:nvPr/>
        </p:nvGrpSpPr>
        <p:grpSpPr>
          <a:xfrm rot="931995">
            <a:off x="6079635" y="2462541"/>
            <a:ext cx="2485483" cy="3100918"/>
            <a:chOff x="6427977" y="3231797"/>
            <a:chExt cx="2485483" cy="3100918"/>
          </a:xfrm>
          <a:effectLst>
            <a:outerShdw blurRad="50800" dist="50800" dir="5400000" algn="ctr" rotWithShape="0">
              <a:srgbClr val="000000">
                <a:alpha val="61000"/>
              </a:srgbClr>
            </a:outerShdw>
          </a:effectLst>
        </p:grpSpPr>
        <p:pic>
          <p:nvPicPr>
            <p:cNvPr id="6" name="Picture 8"/>
            <p:cNvPicPr>
              <a:picLocks noChangeAspect="1" noChangeArrowheads="1"/>
            </p:cNvPicPr>
            <p:nvPr/>
          </p:nvPicPr>
          <p:blipFill>
            <a:blip r:embed="rId3" cstate="print">
              <a:duotone>
                <a:prstClr val="black"/>
                <a:srgbClr val="D9C3A5">
                  <a:tint val="50000"/>
                  <a:satMod val="180000"/>
                </a:srgbClr>
              </a:duotone>
              <a:lum bright="-54000" contrast="-64000"/>
            </a:blip>
            <a:srcRect/>
            <a:stretch>
              <a:fillRect/>
            </a:stretch>
          </p:blipFill>
          <p:spPr bwMode="auto">
            <a:xfrm rot="548483">
              <a:off x="6427977" y="3231797"/>
              <a:ext cx="2485483" cy="3100918"/>
            </a:xfrm>
            <a:prstGeom prst="rect">
              <a:avLst/>
            </a:prstGeom>
            <a:noFill/>
            <a:ln w="12700">
              <a:noFill/>
              <a:miter lim="800000"/>
              <a:headEnd type="none" w="sm" len="sm"/>
              <a:tailEnd type="none" w="sm" len="sm"/>
            </a:ln>
            <a:effectLst>
              <a:outerShdw blurRad="1270000" dist="1701800" dir="6480000" sx="109000" sy="109000" algn="ctr" rotWithShape="0">
                <a:schemeClr val="tx2">
                  <a:lumMod val="95000"/>
                  <a:lumOff val="5000"/>
                  <a:alpha val="51000"/>
                </a:schemeClr>
              </a:outerShdw>
            </a:effectLst>
            <a:scene3d>
              <a:camera prst="orthographicFront">
                <a:rot lat="298861" lon="21573784" rev="21298804"/>
              </a:camera>
              <a:lightRig rig="flat" dir="t"/>
            </a:scene3d>
          </p:spPr>
        </p:pic>
        <p:sp>
          <p:nvSpPr>
            <p:cNvPr id="12" name="Explosion 2 11"/>
            <p:cNvSpPr/>
            <p:nvPr/>
          </p:nvSpPr>
          <p:spPr>
            <a:xfrm>
              <a:off x="7112001" y="4484915"/>
              <a:ext cx="130628" cy="130627"/>
            </a:xfrm>
            <a:prstGeom prst="irregularSeal2">
              <a:avLst/>
            </a:prstGeom>
            <a:solidFill>
              <a:srgbClr val="FF0000">
                <a:alpha val="40000"/>
              </a:srgbClr>
            </a:solidFill>
            <a:ln>
              <a:noFill/>
            </a:ln>
            <a:effectLst>
              <a:outerShdw blurRad="139700" dist="88900" dir="15540000" sx="132000" sy="132000" algn="ctr" rotWithShape="0">
                <a:srgbClr val="FFC000">
                  <a:alpha val="72000"/>
                </a:srgbClr>
              </a:outerShdw>
            </a:effectLst>
            <a:scene3d>
              <a:camera prst="orthographicFront"/>
              <a:lightRig rig="sunset" dir="t"/>
            </a:scene3d>
            <a:sp3d extrusionH="215900" contourW="12700" prstMaterial="flat">
              <a:extrusionClr>
                <a:srgbClr val="FFFF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Explosion 2 12"/>
            <p:cNvSpPr/>
            <p:nvPr/>
          </p:nvSpPr>
          <p:spPr>
            <a:xfrm>
              <a:off x="8048172" y="4680858"/>
              <a:ext cx="152399" cy="123370"/>
            </a:xfrm>
            <a:prstGeom prst="irregularSeal2">
              <a:avLst/>
            </a:prstGeom>
            <a:solidFill>
              <a:srgbClr val="FF0000">
                <a:alpha val="40000"/>
              </a:srgbClr>
            </a:solidFill>
            <a:ln>
              <a:noFill/>
            </a:ln>
            <a:effectLst>
              <a:outerShdw blurRad="139700" dist="88900" dir="15540000" sx="132000" sy="132000" algn="ctr" rotWithShape="0">
                <a:srgbClr val="FFC000">
                  <a:alpha val="72000"/>
                </a:srgbClr>
              </a:outerShdw>
            </a:effectLst>
            <a:scene3d>
              <a:camera prst="orthographicFront"/>
              <a:lightRig rig="sunset" dir="t"/>
            </a:scene3d>
            <a:sp3d extrusionH="215900" contourW="12700" prstMaterial="flat">
              <a:extrusionClr>
                <a:srgbClr val="FFFF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idx="4294967295"/>
          </p:nvPr>
        </p:nvSpPr>
        <p:spPr>
          <a:xfrm>
            <a:off x="2667000" y="2667000"/>
            <a:ext cx="6477000" cy="1143000"/>
          </a:xfrm>
        </p:spPr>
        <p:txBody>
          <a:bodyPr/>
          <a:lstStyle/>
          <a:p>
            <a:pPr eaLnBrk="1" hangingPunct="1"/>
            <a:r>
              <a:rPr lang="en-US" sz="6600" dirty="0" smtClean="0"/>
              <a:t>QUESTIONS?</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lstStyle/>
          <a:p>
            <a:r>
              <a:rPr lang="en-US" dirty="0" smtClean="0"/>
              <a:t>Check on Learning</a:t>
            </a:r>
          </a:p>
        </p:txBody>
      </p:sp>
      <p:sp>
        <p:nvSpPr>
          <p:cNvPr id="437253" name="Rectangle 5"/>
          <p:cNvSpPr>
            <a:spLocks noGrp="1" noChangeArrowheads="1"/>
          </p:cNvSpPr>
          <p:nvPr>
            <p:ph idx="1"/>
          </p:nvPr>
        </p:nvSpPr>
        <p:spPr/>
        <p:txBody>
          <a:bodyPr/>
          <a:lstStyle/>
          <a:p>
            <a:r>
              <a:rPr lang="en-US" dirty="0" smtClean="0"/>
              <a:t>Which part of the eye is for protection and which part regulates the amount of light entering the eye?</a:t>
            </a:r>
          </a:p>
          <a:p>
            <a:pPr>
              <a:buNone/>
            </a:pPr>
            <a:r>
              <a:rPr lang="en-US" dirty="0" smtClean="0"/>
              <a:t>	The Cornea and the Iris</a:t>
            </a:r>
          </a:p>
          <a:p>
            <a:endParaRPr lang="en-US" dirty="0" smtClean="0"/>
          </a:p>
          <a:p>
            <a:r>
              <a:rPr lang="en-US" dirty="0" smtClean="0"/>
              <a:t>What is hardening of the lens and occurs with aging?</a:t>
            </a:r>
          </a:p>
          <a:p>
            <a:pPr>
              <a:buNone/>
            </a:pPr>
            <a:r>
              <a:rPr lang="en-US" dirty="0" smtClean="0"/>
              <a:t>	Presbyopia</a:t>
            </a:r>
          </a:p>
          <a:p>
            <a:endParaRPr lang="en-US" dirty="0" smtClean="0"/>
          </a:p>
          <a:p>
            <a:r>
              <a:rPr lang="en-US" dirty="0" smtClean="0"/>
              <a:t>Which surgeries can you get a waiver for?</a:t>
            </a:r>
          </a:p>
          <a:p>
            <a:pPr lvl="1">
              <a:buNone/>
            </a:pPr>
            <a:r>
              <a:rPr lang="en-US" dirty="0" smtClean="0"/>
              <a:t>PRK, LASIK, LASEK</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25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725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72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en-US" dirty="0" smtClean="0"/>
              <a:t>Check on Learning</a:t>
            </a:r>
          </a:p>
        </p:txBody>
      </p:sp>
      <p:sp>
        <p:nvSpPr>
          <p:cNvPr id="439301" name="Rectangle 5"/>
          <p:cNvSpPr>
            <a:spLocks noGrp="1" noChangeArrowheads="1"/>
          </p:cNvSpPr>
          <p:nvPr>
            <p:ph idx="1"/>
          </p:nvPr>
        </p:nvSpPr>
        <p:spPr>
          <a:xfrm>
            <a:off x="1221260" y="1198606"/>
            <a:ext cx="7620000" cy="5181600"/>
          </a:xfrm>
        </p:spPr>
        <p:txBody>
          <a:bodyPr/>
          <a:lstStyle/>
          <a:p>
            <a:pPr>
              <a:lnSpc>
                <a:spcPct val="90000"/>
              </a:lnSpc>
            </a:pPr>
            <a:r>
              <a:rPr lang="en-US" dirty="0" smtClean="0"/>
              <a:t>What  are the three types of vision?</a:t>
            </a:r>
          </a:p>
          <a:p>
            <a:pPr>
              <a:lnSpc>
                <a:spcPct val="90000"/>
              </a:lnSpc>
              <a:buNone/>
            </a:pPr>
            <a:r>
              <a:rPr lang="en-US" dirty="0" smtClean="0"/>
              <a:t>	Photopic, Mesopic, Scotopic</a:t>
            </a:r>
          </a:p>
          <a:p>
            <a:pPr>
              <a:lnSpc>
                <a:spcPct val="90000"/>
              </a:lnSpc>
            </a:pPr>
            <a:endParaRPr lang="en-US" dirty="0" smtClean="0"/>
          </a:p>
          <a:p>
            <a:pPr>
              <a:lnSpc>
                <a:spcPct val="90000"/>
              </a:lnSpc>
            </a:pPr>
            <a:r>
              <a:rPr lang="en-US" dirty="0" smtClean="0"/>
              <a:t>What is the R in GRAM?</a:t>
            </a:r>
          </a:p>
          <a:p>
            <a:pPr>
              <a:lnSpc>
                <a:spcPct val="90000"/>
              </a:lnSpc>
              <a:buNone/>
            </a:pPr>
            <a:r>
              <a:rPr lang="en-US" dirty="0" smtClean="0"/>
              <a:t>	Retinal image size</a:t>
            </a:r>
          </a:p>
          <a:p>
            <a:pPr>
              <a:lnSpc>
                <a:spcPct val="90000"/>
              </a:lnSpc>
            </a:pPr>
            <a:endParaRPr lang="en-US" dirty="0" smtClean="0"/>
          </a:p>
          <a:p>
            <a:pPr>
              <a:lnSpc>
                <a:spcPct val="90000"/>
              </a:lnSpc>
            </a:pPr>
            <a:r>
              <a:rPr lang="en-US" dirty="0" smtClean="0"/>
              <a:t>What are the two types of photoreceptor cells and their function?</a:t>
            </a:r>
          </a:p>
          <a:p>
            <a:pPr>
              <a:lnSpc>
                <a:spcPct val="90000"/>
              </a:lnSpc>
              <a:buNone/>
            </a:pPr>
            <a:r>
              <a:rPr lang="en-US" dirty="0" smtClean="0"/>
              <a:t>	Rods for night vision</a:t>
            </a:r>
          </a:p>
          <a:p>
            <a:pPr>
              <a:lnSpc>
                <a:spcPct val="90000"/>
              </a:lnSpc>
              <a:buNone/>
            </a:pPr>
            <a:r>
              <a:rPr lang="en-US" dirty="0" smtClean="0"/>
              <a:t>	Cones for color/day vision</a:t>
            </a:r>
          </a:p>
          <a:p>
            <a:pPr>
              <a:lnSpc>
                <a:spcPct val="90000"/>
              </a:lnSpc>
            </a:pPr>
            <a:endParaRPr lang="en-US" dirty="0" smtClean="0"/>
          </a:p>
          <a:p>
            <a:pPr>
              <a:lnSpc>
                <a:spcPct val="90000"/>
              </a:lnSpc>
            </a:pPr>
            <a:r>
              <a:rPr lang="en-US" dirty="0" smtClean="0"/>
              <a:t>What is the acronym for Self-imposed stresses?</a:t>
            </a:r>
          </a:p>
          <a:p>
            <a:pPr>
              <a:lnSpc>
                <a:spcPct val="90000"/>
              </a:lnSpc>
              <a:buNone/>
            </a:pPr>
            <a:r>
              <a:rPr lang="en-US" dirty="0" smtClean="0"/>
              <a:t>	DEATH </a:t>
            </a:r>
          </a:p>
          <a:p>
            <a:pPr>
              <a:lnSpc>
                <a:spcPct val="90000"/>
              </a:lnSpc>
              <a:buNone/>
            </a:pPr>
            <a:endParaRPr lang="en-US"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30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930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930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9301">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930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a:lstStyle/>
          <a:p>
            <a:r>
              <a:rPr lang="en-US" dirty="0" smtClean="0"/>
              <a:t>Summary</a:t>
            </a:r>
          </a:p>
        </p:txBody>
      </p:sp>
      <p:sp>
        <p:nvSpPr>
          <p:cNvPr id="443397" name="Rectangle 5"/>
          <p:cNvSpPr>
            <a:spLocks noGrp="1" noChangeArrowheads="1"/>
          </p:cNvSpPr>
          <p:nvPr>
            <p:ph idx="1"/>
          </p:nvPr>
        </p:nvSpPr>
        <p:spPr/>
        <p:txBody>
          <a:bodyPr/>
          <a:lstStyle/>
          <a:p>
            <a:r>
              <a:rPr lang="en-US" dirty="0" smtClean="0"/>
              <a:t>Anatomy of the eye</a:t>
            </a:r>
          </a:p>
          <a:p>
            <a:r>
              <a:rPr lang="en-US" dirty="0" smtClean="0"/>
              <a:t>Common visual deficiencies</a:t>
            </a:r>
          </a:p>
          <a:p>
            <a:r>
              <a:rPr lang="en-US" dirty="0" smtClean="0"/>
              <a:t>Acceptable surgical procedures</a:t>
            </a:r>
          </a:p>
          <a:p>
            <a:r>
              <a:rPr lang="en-US" dirty="0" smtClean="0"/>
              <a:t>Types of vision</a:t>
            </a:r>
          </a:p>
          <a:p>
            <a:r>
              <a:rPr lang="en-US" dirty="0" smtClean="0"/>
              <a:t>Cues to depth perception</a:t>
            </a:r>
          </a:p>
          <a:p>
            <a:r>
              <a:rPr lang="en-US" dirty="0" smtClean="0"/>
              <a:t>Visual limitations</a:t>
            </a:r>
          </a:p>
          <a:p>
            <a:r>
              <a:rPr lang="en-US" dirty="0" smtClean="0"/>
              <a:t>Protection of visual acuity from flight hazards</a:t>
            </a:r>
          </a:p>
          <a:p>
            <a:r>
              <a:rPr lang="en-US" dirty="0" smtClean="0"/>
              <a:t>Effects of self-imposed stresses</a:t>
            </a:r>
          </a:p>
          <a:p>
            <a:pPr>
              <a:buNone/>
            </a:pPr>
            <a:endParaRPr lang="en-US" dirty="0" smtClean="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yetricks3"/>
          <p:cNvPicPr>
            <a:picLocks noGrp="1" noChangeAspect="1" noChangeArrowheads="1"/>
          </p:cNvPicPr>
          <p:nvPr>
            <p:ph/>
          </p:nvPr>
        </p:nvPicPr>
        <p:blipFill>
          <a:blip r:embed="rId2" cstate="print"/>
          <a:srcRect/>
          <a:stretch>
            <a:fillRect/>
          </a:stretch>
        </p:blipFill>
        <p:spPr>
          <a:xfrm>
            <a:off x="0" y="0"/>
            <a:ext cx="9144000" cy="6858000"/>
          </a:xfrm>
          <a:noFill/>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355" name="Object 3"/>
          <p:cNvGraphicFramePr>
            <a:graphicFrameLocks noChangeAspect="1"/>
          </p:cNvGraphicFramePr>
          <p:nvPr/>
        </p:nvGraphicFramePr>
        <p:xfrm>
          <a:off x="1143000" y="990600"/>
          <a:ext cx="8001000" cy="5918200"/>
        </p:xfrm>
        <a:graphic>
          <a:graphicData uri="http://schemas.openxmlformats.org/presentationml/2006/ole">
            <p:oleObj spid="_x0000_s428036" name="Bitmap Image" r:id="rId4" imgW="2980952" imgH="2228571" progId="PBrush">
              <p:embed/>
            </p:oleObj>
          </a:graphicData>
        </a:graphic>
      </p:graphicFrame>
      <p:sp>
        <p:nvSpPr>
          <p:cNvPr id="15" name="Title 14"/>
          <p:cNvSpPr>
            <a:spLocks noGrp="1"/>
          </p:cNvSpPr>
          <p:nvPr>
            <p:ph type="title"/>
          </p:nvPr>
        </p:nvSpPr>
        <p:spPr/>
        <p:txBody>
          <a:bodyPr/>
          <a:lstStyle/>
          <a:p>
            <a:r>
              <a:rPr lang="en-US" dirty="0" smtClean="0">
                <a:solidFill>
                  <a:srgbClr val="663300"/>
                </a:solidFill>
              </a:rPr>
              <a:t>What do you see?</a:t>
            </a:r>
            <a:endParaRPr lang="en-US" dirty="0">
              <a:solidFill>
                <a:srgbClr val="663300"/>
              </a:solidFill>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aster Template 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Template 2</Template>
  <TotalTime>1381</TotalTime>
  <Pages>33</Pages>
  <Words>2640</Words>
  <Application>Microsoft Office PowerPoint</Application>
  <PresentationFormat>On-screen Show (4:3)</PresentationFormat>
  <Paragraphs>570</Paragraphs>
  <Slides>79</Slides>
  <Notes>70</Notes>
  <HiddenSlides>22</HiddenSlides>
  <MMClips>2</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79</vt:i4>
      </vt:variant>
    </vt:vector>
  </HeadingPairs>
  <TitlesOfParts>
    <vt:vector size="84" baseType="lpstr">
      <vt:lpstr>Master Template 2</vt:lpstr>
      <vt:lpstr>Image</vt:lpstr>
      <vt:lpstr>Bitmap Image</vt:lpstr>
      <vt:lpstr>Photo Editor Photo</vt:lpstr>
      <vt:lpstr>Slide</vt:lpstr>
      <vt:lpstr>Slide 1</vt:lpstr>
      <vt:lpstr>Visual Test</vt:lpstr>
      <vt:lpstr>Slide 3</vt:lpstr>
      <vt:lpstr>What did you see?</vt:lpstr>
      <vt:lpstr>Slide 5</vt:lpstr>
      <vt:lpstr>Slide 6</vt:lpstr>
      <vt:lpstr>What did you see?</vt:lpstr>
      <vt:lpstr>Slide 8</vt:lpstr>
      <vt:lpstr>What do you see?</vt:lpstr>
      <vt:lpstr>What did you see?</vt:lpstr>
      <vt:lpstr>Now what can you see?</vt:lpstr>
      <vt:lpstr>You Need to Focus</vt:lpstr>
      <vt:lpstr>Terminal Learning Objective</vt:lpstr>
      <vt:lpstr>Administrative Information</vt:lpstr>
      <vt:lpstr>ELO A</vt:lpstr>
      <vt:lpstr>Anatomy of the Eye – Cornea</vt:lpstr>
      <vt:lpstr>Iris</vt:lpstr>
      <vt:lpstr>Pupil</vt:lpstr>
      <vt:lpstr>Lens</vt:lpstr>
      <vt:lpstr>Retina</vt:lpstr>
      <vt:lpstr>Photoreceptor Cells</vt:lpstr>
      <vt:lpstr>Retina Overview</vt:lpstr>
      <vt:lpstr>Fovea Centralis</vt:lpstr>
      <vt:lpstr>Optic Nerve</vt:lpstr>
      <vt:lpstr>Retinal Blind Spots</vt:lpstr>
      <vt:lpstr>Anatomy Review</vt:lpstr>
      <vt:lpstr>QUESTIONS?</vt:lpstr>
      <vt:lpstr>ELO B</vt:lpstr>
      <vt:lpstr>Visual Deficiencies</vt:lpstr>
      <vt:lpstr>Astigmatism</vt:lpstr>
      <vt:lpstr>Visual Deficiencies</vt:lpstr>
      <vt:lpstr>QUESTIONS?</vt:lpstr>
      <vt:lpstr>ELO C</vt:lpstr>
      <vt:lpstr>Allowable Refractive Surgeries</vt:lpstr>
      <vt:lpstr>QUESTIONS?</vt:lpstr>
      <vt:lpstr>ELO D</vt:lpstr>
      <vt:lpstr>Types of Vision</vt:lpstr>
      <vt:lpstr>Photopic Vision</vt:lpstr>
      <vt:lpstr>Mesopic Vision</vt:lpstr>
      <vt:lpstr>Scotopic Vision</vt:lpstr>
      <vt:lpstr>QUESTIONS?</vt:lpstr>
      <vt:lpstr>ELO E</vt:lpstr>
      <vt:lpstr>Binocular Cues</vt:lpstr>
      <vt:lpstr>Visual Cues</vt:lpstr>
      <vt:lpstr>Geometric Perspective</vt:lpstr>
      <vt:lpstr>Geometric Perspective</vt:lpstr>
      <vt:lpstr>Retinal Image Size</vt:lpstr>
      <vt:lpstr>Known Size of Objects</vt:lpstr>
      <vt:lpstr>Increase (or Decrease) in Size</vt:lpstr>
      <vt:lpstr>Terrestrial Association</vt:lpstr>
      <vt:lpstr>Overlapping Contours</vt:lpstr>
      <vt:lpstr>Aerial Perspective</vt:lpstr>
      <vt:lpstr>Fading of Colors and Shades </vt:lpstr>
      <vt:lpstr>Loss of Detail or Texture</vt:lpstr>
      <vt:lpstr>Position of Light Source and Direction of Shadow</vt:lpstr>
      <vt:lpstr>Motion Parallax</vt:lpstr>
      <vt:lpstr>QUESTIONS?</vt:lpstr>
      <vt:lpstr>ELO F</vt:lpstr>
      <vt:lpstr>Limitations of Night Vision</vt:lpstr>
      <vt:lpstr>Visual Acuity</vt:lpstr>
      <vt:lpstr>Night Blind Spot</vt:lpstr>
      <vt:lpstr>Dark Adaptation</vt:lpstr>
      <vt:lpstr>Night Myopia</vt:lpstr>
      <vt:lpstr>Visual Illusions</vt:lpstr>
      <vt:lpstr>ELO G</vt:lpstr>
      <vt:lpstr>Flight Hazards</vt:lpstr>
      <vt:lpstr>Solar Glare</vt:lpstr>
      <vt:lpstr>Bird Strikes</vt:lpstr>
      <vt:lpstr>L.A.S.E.Rs</vt:lpstr>
      <vt:lpstr>Laser Injuries</vt:lpstr>
      <vt:lpstr>Laser Protective Measures</vt:lpstr>
      <vt:lpstr>Nerve Agents</vt:lpstr>
      <vt:lpstr>QUESTIONS?</vt:lpstr>
      <vt:lpstr>ELO H</vt:lpstr>
      <vt:lpstr>Self-imposed Stresses</vt:lpstr>
      <vt:lpstr>QUESTIONS?</vt:lpstr>
      <vt:lpstr>Check on Learning</vt:lpstr>
      <vt:lpstr>Check on Learning</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NIGHT VISION REVIEW</dc:title>
  <dc:creator>SFC CEVASCO</dc:creator>
  <cp:lastModifiedBy>Notyour</cp:lastModifiedBy>
  <cp:revision>332</cp:revision>
  <cp:lastPrinted>2000-02-24T14:54:56Z</cp:lastPrinted>
  <dcterms:created xsi:type="dcterms:W3CDTF">1997-09-02T13:10:52Z</dcterms:created>
  <dcterms:modified xsi:type="dcterms:W3CDTF">2014-05-09T02:09:17Z</dcterms:modified>
</cp:coreProperties>
</file>